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41" r:id="rId2"/>
    <p:sldId id="656" r:id="rId3"/>
    <p:sldId id="679" r:id="rId4"/>
    <p:sldId id="649" r:id="rId5"/>
    <p:sldId id="651" r:id="rId6"/>
    <p:sldId id="659" r:id="rId7"/>
    <p:sldId id="685" r:id="rId8"/>
    <p:sldId id="686" r:id="rId9"/>
    <p:sldId id="680" r:id="rId10"/>
    <p:sldId id="657" r:id="rId11"/>
    <p:sldId id="660" r:id="rId12"/>
    <p:sldId id="662" r:id="rId13"/>
    <p:sldId id="663" r:id="rId14"/>
    <p:sldId id="664" r:id="rId15"/>
    <p:sldId id="665" r:id="rId16"/>
    <p:sldId id="666" r:id="rId17"/>
    <p:sldId id="670" r:id="rId18"/>
    <p:sldId id="684" r:id="rId19"/>
    <p:sldId id="655" r:id="rId20"/>
    <p:sldId id="692" r:id="rId21"/>
    <p:sldId id="654" r:id="rId22"/>
    <p:sldId id="675" r:id="rId23"/>
    <p:sldId id="676" r:id="rId24"/>
    <p:sldId id="678" r:id="rId25"/>
    <p:sldId id="672" r:id="rId26"/>
    <p:sldId id="687" r:id="rId27"/>
    <p:sldId id="682" r:id="rId28"/>
    <p:sldId id="683" r:id="rId29"/>
    <p:sldId id="674" r:id="rId30"/>
    <p:sldId id="688" r:id="rId31"/>
    <p:sldId id="689" r:id="rId32"/>
    <p:sldId id="690" r:id="rId3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til, Ajinkya" initials="PA" lastIdx="1" clrIdx="0">
    <p:extLst>
      <p:ext uri="{19B8F6BF-5375-455C-9EA6-DF929625EA0E}">
        <p15:presenceInfo xmlns:p15="http://schemas.microsoft.com/office/powerpoint/2012/main" userId="S::ajinkya.patil@sap.com::50e74128-4906-49ea-ad95-bce53d467c7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6"/>
    <p:restoredTop sz="81079"/>
  </p:normalViewPr>
  <p:slideViewPr>
    <p:cSldViewPr snapToGrid="0" snapToObjects="1">
      <p:cViewPr varScale="1">
        <p:scale>
          <a:sx n="91" d="100"/>
          <a:sy n="91" d="100"/>
        </p:scale>
        <p:origin x="13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C41F78-D078-884D-B254-F9372DFD1800}" type="datetimeFigureOut">
              <a:rPr lang="en-DE" smtClean="0"/>
              <a:t>09.12.20</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5F4D4-AF1C-2548-928F-FF5039FF2897}" type="slidenum">
              <a:rPr lang="en-DE" smtClean="0"/>
              <a:t>‹#›</a:t>
            </a:fld>
            <a:endParaRPr lang="en-DE"/>
          </a:p>
        </p:txBody>
      </p:sp>
    </p:spTree>
    <p:extLst>
      <p:ext uri="{BB962C8B-B14F-4D97-AF65-F5344CB8AC3E}">
        <p14:creationId xmlns:p14="http://schemas.microsoft.com/office/powerpoint/2010/main" val="1054165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90488" y="744538"/>
            <a:ext cx="6616700" cy="3722687"/>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fld id="{00BBBE5A-5EFA-1F4E-AFEA-3DF1716D3DD1}" type="slidenum">
              <a:rPr lang="de-DE" smtClean="0"/>
              <a:pPr/>
              <a:t>1</a:t>
            </a:fld>
            <a:endParaRPr lang="de-DE" dirty="0"/>
          </a:p>
        </p:txBody>
      </p:sp>
    </p:spTree>
    <p:extLst>
      <p:ext uri="{BB962C8B-B14F-4D97-AF65-F5344CB8AC3E}">
        <p14:creationId xmlns:p14="http://schemas.microsoft.com/office/powerpoint/2010/main" val="640659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65F4D4-AF1C-2548-928F-FF5039FF2897}" type="slidenum">
              <a:rPr lang="en-DE" smtClean="0"/>
              <a:t>13</a:t>
            </a:fld>
            <a:endParaRPr lang="en-DE"/>
          </a:p>
        </p:txBody>
      </p:sp>
    </p:spTree>
    <p:extLst>
      <p:ext uri="{BB962C8B-B14F-4D97-AF65-F5344CB8AC3E}">
        <p14:creationId xmlns:p14="http://schemas.microsoft.com/office/powerpoint/2010/main" val="2342607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14</a:t>
            </a:fld>
            <a:endParaRPr lang="en-DE"/>
          </a:p>
        </p:txBody>
      </p:sp>
    </p:spTree>
    <p:extLst>
      <p:ext uri="{BB962C8B-B14F-4D97-AF65-F5344CB8AC3E}">
        <p14:creationId xmlns:p14="http://schemas.microsoft.com/office/powerpoint/2010/main" val="909708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65F4D4-AF1C-2548-928F-FF5039FF2897}" type="slidenum">
              <a:rPr lang="en-DE" smtClean="0"/>
              <a:t>15</a:t>
            </a:fld>
            <a:endParaRPr lang="en-DE"/>
          </a:p>
        </p:txBody>
      </p:sp>
    </p:spTree>
    <p:extLst>
      <p:ext uri="{BB962C8B-B14F-4D97-AF65-F5344CB8AC3E}">
        <p14:creationId xmlns:p14="http://schemas.microsoft.com/office/powerpoint/2010/main" val="3316943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65F4D4-AF1C-2548-928F-FF5039FF2897}" type="slidenum">
              <a:rPr lang="en-DE" smtClean="0"/>
              <a:t>16</a:t>
            </a:fld>
            <a:endParaRPr lang="en-DE"/>
          </a:p>
        </p:txBody>
      </p:sp>
    </p:spTree>
    <p:extLst>
      <p:ext uri="{BB962C8B-B14F-4D97-AF65-F5344CB8AC3E}">
        <p14:creationId xmlns:p14="http://schemas.microsoft.com/office/powerpoint/2010/main" val="124293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17</a:t>
            </a:fld>
            <a:endParaRPr lang="en-DE"/>
          </a:p>
        </p:txBody>
      </p:sp>
    </p:spTree>
    <p:extLst>
      <p:ext uri="{BB962C8B-B14F-4D97-AF65-F5344CB8AC3E}">
        <p14:creationId xmlns:p14="http://schemas.microsoft.com/office/powerpoint/2010/main" val="101445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18</a:t>
            </a:fld>
            <a:endParaRPr lang="en-DE"/>
          </a:p>
        </p:txBody>
      </p:sp>
    </p:spTree>
    <p:extLst>
      <p:ext uri="{BB962C8B-B14F-4D97-AF65-F5344CB8AC3E}">
        <p14:creationId xmlns:p14="http://schemas.microsoft.com/office/powerpoint/2010/main" val="363926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21</a:t>
            </a:fld>
            <a:endParaRPr lang="en-DE"/>
          </a:p>
        </p:txBody>
      </p:sp>
    </p:spTree>
    <p:extLst>
      <p:ext uri="{BB962C8B-B14F-4D97-AF65-F5344CB8AC3E}">
        <p14:creationId xmlns:p14="http://schemas.microsoft.com/office/powerpoint/2010/main" val="453997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22</a:t>
            </a:fld>
            <a:endParaRPr lang="en-DE"/>
          </a:p>
        </p:txBody>
      </p:sp>
    </p:spTree>
    <p:extLst>
      <p:ext uri="{BB962C8B-B14F-4D97-AF65-F5344CB8AC3E}">
        <p14:creationId xmlns:p14="http://schemas.microsoft.com/office/powerpoint/2010/main" val="1551276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23</a:t>
            </a:fld>
            <a:endParaRPr lang="en-DE"/>
          </a:p>
        </p:txBody>
      </p:sp>
    </p:spTree>
    <p:extLst>
      <p:ext uri="{BB962C8B-B14F-4D97-AF65-F5344CB8AC3E}">
        <p14:creationId xmlns:p14="http://schemas.microsoft.com/office/powerpoint/2010/main" val="2565771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24</a:t>
            </a:fld>
            <a:endParaRPr lang="en-DE"/>
          </a:p>
        </p:txBody>
      </p:sp>
    </p:spTree>
    <p:extLst>
      <p:ext uri="{BB962C8B-B14F-4D97-AF65-F5344CB8AC3E}">
        <p14:creationId xmlns:p14="http://schemas.microsoft.com/office/powerpoint/2010/main" val="1922182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2</a:t>
            </a:fld>
            <a:endParaRPr lang="en-DE"/>
          </a:p>
        </p:txBody>
      </p:sp>
    </p:spTree>
    <p:extLst>
      <p:ext uri="{BB962C8B-B14F-4D97-AF65-F5344CB8AC3E}">
        <p14:creationId xmlns:p14="http://schemas.microsoft.com/office/powerpoint/2010/main" val="2305104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26</a:t>
            </a:fld>
            <a:endParaRPr lang="en-DE"/>
          </a:p>
        </p:txBody>
      </p:sp>
    </p:spTree>
    <p:extLst>
      <p:ext uri="{BB962C8B-B14F-4D97-AF65-F5344CB8AC3E}">
        <p14:creationId xmlns:p14="http://schemas.microsoft.com/office/powerpoint/2010/main" val="1714830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27</a:t>
            </a:fld>
            <a:endParaRPr lang="en-DE"/>
          </a:p>
        </p:txBody>
      </p:sp>
    </p:spTree>
    <p:extLst>
      <p:ext uri="{BB962C8B-B14F-4D97-AF65-F5344CB8AC3E}">
        <p14:creationId xmlns:p14="http://schemas.microsoft.com/office/powerpoint/2010/main" val="3535969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28</a:t>
            </a:fld>
            <a:endParaRPr lang="en-DE"/>
          </a:p>
        </p:txBody>
      </p:sp>
    </p:spTree>
    <p:extLst>
      <p:ext uri="{BB962C8B-B14F-4D97-AF65-F5344CB8AC3E}">
        <p14:creationId xmlns:p14="http://schemas.microsoft.com/office/powerpoint/2010/main" val="263514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29</a:t>
            </a:fld>
            <a:endParaRPr lang="en-DE"/>
          </a:p>
        </p:txBody>
      </p:sp>
    </p:spTree>
    <p:extLst>
      <p:ext uri="{BB962C8B-B14F-4D97-AF65-F5344CB8AC3E}">
        <p14:creationId xmlns:p14="http://schemas.microsoft.com/office/powerpoint/2010/main" val="1962019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30</a:t>
            </a:fld>
            <a:endParaRPr lang="en-DE"/>
          </a:p>
        </p:txBody>
      </p:sp>
    </p:spTree>
    <p:extLst>
      <p:ext uri="{BB962C8B-B14F-4D97-AF65-F5344CB8AC3E}">
        <p14:creationId xmlns:p14="http://schemas.microsoft.com/office/powerpoint/2010/main" val="2111884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31</a:t>
            </a:fld>
            <a:endParaRPr lang="en-DE"/>
          </a:p>
        </p:txBody>
      </p:sp>
    </p:spTree>
    <p:extLst>
      <p:ext uri="{BB962C8B-B14F-4D97-AF65-F5344CB8AC3E}">
        <p14:creationId xmlns:p14="http://schemas.microsoft.com/office/powerpoint/2010/main" val="355572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32</a:t>
            </a:fld>
            <a:endParaRPr lang="en-DE"/>
          </a:p>
        </p:txBody>
      </p:sp>
    </p:spTree>
    <p:extLst>
      <p:ext uri="{BB962C8B-B14F-4D97-AF65-F5344CB8AC3E}">
        <p14:creationId xmlns:p14="http://schemas.microsoft.com/office/powerpoint/2010/main" val="392218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3</a:t>
            </a:fld>
            <a:endParaRPr lang="en-DE"/>
          </a:p>
        </p:txBody>
      </p:sp>
    </p:spTree>
    <p:extLst>
      <p:ext uri="{BB962C8B-B14F-4D97-AF65-F5344CB8AC3E}">
        <p14:creationId xmlns:p14="http://schemas.microsoft.com/office/powerpoint/2010/main" val="1254017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6</a:t>
            </a:fld>
            <a:endParaRPr lang="en-DE"/>
          </a:p>
        </p:txBody>
      </p:sp>
    </p:spTree>
    <p:extLst>
      <p:ext uri="{BB962C8B-B14F-4D97-AF65-F5344CB8AC3E}">
        <p14:creationId xmlns:p14="http://schemas.microsoft.com/office/powerpoint/2010/main" val="985569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7</a:t>
            </a:fld>
            <a:endParaRPr lang="en-DE"/>
          </a:p>
        </p:txBody>
      </p:sp>
    </p:spTree>
    <p:extLst>
      <p:ext uri="{BB962C8B-B14F-4D97-AF65-F5344CB8AC3E}">
        <p14:creationId xmlns:p14="http://schemas.microsoft.com/office/powerpoint/2010/main" val="1470706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8</a:t>
            </a:fld>
            <a:endParaRPr lang="en-DE"/>
          </a:p>
        </p:txBody>
      </p:sp>
    </p:spTree>
    <p:extLst>
      <p:ext uri="{BB962C8B-B14F-4D97-AF65-F5344CB8AC3E}">
        <p14:creationId xmlns:p14="http://schemas.microsoft.com/office/powerpoint/2010/main" val="1200828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10</a:t>
            </a:fld>
            <a:endParaRPr lang="en-DE"/>
          </a:p>
        </p:txBody>
      </p:sp>
    </p:spTree>
    <p:extLst>
      <p:ext uri="{BB962C8B-B14F-4D97-AF65-F5344CB8AC3E}">
        <p14:creationId xmlns:p14="http://schemas.microsoft.com/office/powerpoint/2010/main" val="327580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11</a:t>
            </a:fld>
            <a:endParaRPr lang="en-DE"/>
          </a:p>
        </p:txBody>
      </p:sp>
    </p:spTree>
    <p:extLst>
      <p:ext uri="{BB962C8B-B14F-4D97-AF65-F5344CB8AC3E}">
        <p14:creationId xmlns:p14="http://schemas.microsoft.com/office/powerpoint/2010/main" val="43207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DE" dirty="0"/>
          </a:p>
        </p:txBody>
      </p:sp>
      <p:sp>
        <p:nvSpPr>
          <p:cNvPr id="4" name="Slide Number Placeholder 3"/>
          <p:cNvSpPr>
            <a:spLocks noGrp="1"/>
          </p:cNvSpPr>
          <p:nvPr>
            <p:ph type="sldNum" sz="quarter" idx="5"/>
          </p:nvPr>
        </p:nvSpPr>
        <p:spPr/>
        <p:txBody>
          <a:bodyPr/>
          <a:lstStyle/>
          <a:p>
            <a:fld id="{D265F4D4-AF1C-2548-928F-FF5039FF2897}" type="slidenum">
              <a:rPr lang="en-DE" smtClean="0"/>
              <a:t>12</a:t>
            </a:fld>
            <a:endParaRPr lang="en-DE"/>
          </a:p>
        </p:txBody>
      </p:sp>
    </p:spTree>
    <p:extLst>
      <p:ext uri="{BB962C8B-B14F-4D97-AF65-F5344CB8AC3E}">
        <p14:creationId xmlns:p14="http://schemas.microsoft.com/office/powerpoint/2010/main" val="2210991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214A-B4F3-5F45-BBFF-A8D60F3E3F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DAC51406-EC9D-904D-9B2C-621EE11AB3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75FF32A6-A63A-2D4E-AD4A-A517B179BD8A}"/>
              </a:ext>
            </a:extLst>
          </p:cNvPr>
          <p:cNvSpPr>
            <a:spLocks noGrp="1"/>
          </p:cNvSpPr>
          <p:nvPr>
            <p:ph type="dt" sz="half" idx="10"/>
          </p:nvPr>
        </p:nvSpPr>
        <p:spPr/>
        <p:txBody>
          <a:bodyPr/>
          <a:lstStyle/>
          <a:p>
            <a:fld id="{1D1552F1-2342-7B41-892D-30803DD429B6}" type="datetimeFigureOut">
              <a:rPr lang="en-DE" smtClean="0"/>
              <a:t>09.12.20</a:t>
            </a:fld>
            <a:endParaRPr lang="en-DE"/>
          </a:p>
        </p:txBody>
      </p:sp>
      <p:sp>
        <p:nvSpPr>
          <p:cNvPr id="5" name="Footer Placeholder 4">
            <a:extLst>
              <a:ext uri="{FF2B5EF4-FFF2-40B4-BE49-F238E27FC236}">
                <a16:creationId xmlns:a16="http://schemas.microsoft.com/office/drawing/2014/main" id="{55D91F0E-F32D-6E4C-917B-EA41772E78A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27862E1-D7AE-D440-8D59-140A2DF41A68}"/>
              </a:ext>
            </a:extLst>
          </p:cNvPr>
          <p:cNvSpPr>
            <a:spLocks noGrp="1"/>
          </p:cNvSpPr>
          <p:nvPr>
            <p:ph type="sldNum" sz="quarter" idx="12"/>
          </p:nvPr>
        </p:nvSpPr>
        <p:spPr/>
        <p:txBody>
          <a:bodyPr/>
          <a:lstStyle/>
          <a:p>
            <a:fld id="{378C79A3-05E3-1540-AD15-7E76A7668A49}" type="slidenum">
              <a:rPr lang="en-DE" smtClean="0"/>
              <a:t>‹#›</a:t>
            </a:fld>
            <a:endParaRPr lang="en-DE"/>
          </a:p>
        </p:txBody>
      </p:sp>
    </p:spTree>
    <p:extLst>
      <p:ext uri="{BB962C8B-B14F-4D97-AF65-F5344CB8AC3E}">
        <p14:creationId xmlns:p14="http://schemas.microsoft.com/office/powerpoint/2010/main" val="2144839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ABCF-B649-B744-87D8-930F38C6F48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1104D02A-B7D9-1D45-9C35-EA7DB0EFC2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26F8B52C-B2BB-0842-891B-F44578A99069}"/>
              </a:ext>
            </a:extLst>
          </p:cNvPr>
          <p:cNvSpPr>
            <a:spLocks noGrp="1"/>
          </p:cNvSpPr>
          <p:nvPr>
            <p:ph type="dt" sz="half" idx="10"/>
          </p:nvPr>
        </p:nvSpPr>
        <p:spPr/>
        <p:txBody>
          <a:bodyPr/>
          <a:lstStyle/>
          <a:p>
            <a:fld id="{1D1552F1-2342-7B41-892D-30803DD429B6}" type="datetimeFigureOut">
              <a:rPr lang="en-DE" smtClean="0"/>
              <a:t>09.12.20</a:t>
            </a:fld>
            <a:endParaRPr lang="en-DE"/>
          </a:p>
        </p:txBody>
      </p:sp>
      <p:sp>
        <p:nvSpPr>
          <p:cNvPr id="5" name="Footer Placeholder 4">
            <a:extLst>
              <a:ext uri="{FF2B5EF4-FFF2-40B4-BE49-F238E27FC236}">
                <a16:creationId xmlns:a16="http://schemas.microsoft.com/office/drawing/2014/main" id="{03C0781B-7458-8045-9804-7404C15A063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3DC4910D-DCD0-054F-A006-F0E043B9A323}"/>
              </a:ext>
            </a:extLst>
          </p:cNvPr>
          <p:cNvSpPr>
            <a:spLocks noGrp="1"/>
          </p:cNvSpPr>
          <p:nvPr>
            <p:ph type="sldNum" sz="quarter" idx="12"/>
          </p:nvPr>
        </p:nvSpPr>
        <p:spPr/>
        <p:txBody>
          <a:bodyPr/>
          <a:lstStyle/>
          <a:p>
            <a:fld id="{378C79A3-05E3-1540-AD15-7E76A7668A49}" type="slidenum">
              <a:rPr lang="en-DE" smtClean="0"/>
              <a:t>‹#›</a:t>
            </a:fld>
            <a:endParaRPr lang="en-DE"/>
          </a:p>
        </p:txBody>
      </p:sp>
    </p:spTree>
    <p:extLst>
      <p:ext uri="{BB962C8B-B14F-4D97-AF65-F5344CB8AC3E}">
        <p14:creationId xmlns:p14="http://schemas.microsoft.com/office/powerpoint/2010/main" val="187057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FB4760-8FFC-984E-8294-66CB6BE50C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DD722FED-2381-A041-9A9D-37D3F0B74C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2492FEE-F824-8249-85CC-3D4123934B27}"/>
              </a:ext>
            </a:extLst>
          </p:cNvPr>
          <p:cNvSpPr>
            <a:spLocks noGrp="1"/>
          </p:cNvSpPr>
          <p:nvPr>
            <p:ph type="dt" sz="half" idx="10"/>
          </p:nvPr>
        </p:nvSpPr>
        <p:spPr/>
        <p:txBody>
          <a:bodyPr/>
          <a:lstStyle/>
          <a:p>
            <a:fld id="{1D1552F1-2342-7B41-892D-30803DD429B6}" type="datetimeFigureOut">
              <a:rPr lang="en-DE" smtClean="0"/>
              <a:t>09.12.20</a:t>
            </a:fld>
            <a:endParaRPr lang="en-DE"/>
          </a:p>
        </p:txBody>
      </p:sp>
      <p:sp>
        <p:nvSpPr>
          <p:cNvPr id="5" name="Footer Placeholder 4">
            <a:extLst>
              <a:ext uri="{FF2B5EF4-FFF2-40B4-BE49-F238E27FC236}">
                <a16:creationId xmlns:a16="http://schemas.microsoft.com/office/drawing/2014/main" id="{985DFD95-8886-C64F-9999-ECB34354CC83}"/>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884B381-C019-D645-98D5-19AB2B943076}"/>
              </a:ext>
            </a:extLst>
          </p:cNvPr>
          <p:cNvSpPr>
            <a:spLocks noGrp="1"/>
          </p:cNvSpPr>
          <p:nvPr>
            <p:ph type="sldNum" sz="quarter" idx="12"/>
          </p:nvPr>
        </p:nvSpPr>
        <p:spPr/>
        <p:txBody>
          <a:bodyPr/>
          <a:lstStyle/>
          <a:p>
            <a:fld id="{378C79A3-05E3-1540-AD15-7E76A7668A49}" type="slidenum">
              <a:rPr lang="en-DE" smtClean="0"/>
              <a:t>‹#›</a:t>
            </a:fld>
            <a:endParaRPr lang="en-DE"/>
          </a:p>
        </p:txBody>
      </p:sp>
    </p:spTree>
    <p:extLst>
      <p:ext uri="{BB962C8B-B14F-4D97-AF65-F5344CB8AC3E}">
        <p14:creationId xmlns:p14="http://schemas.microsoft.com/office/powerpoint/2010/main" val="2699961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p:bg>
      <p:bgRef idx="1001">
        <a:schemeClr val="bg1"/>
      </p:bgRef>
    </p:bg>
    <p:spTree>
      <p:nvGrpSpPr>
        <p:cNvPr id="1" name=""/>
        <p:cNvGrpSpPr/>
        <p:nvPr/>
      </p:nvGrpSpPr>
      <p:grpSpPr>
        <a:xfrm>
          <a:off x="0" y="0"/>
          <a:ext cx="0" cy="0"/>
          <a:chOff x="0" y="0"/>
          <a:chExt cx="0" cy="0"/>
        </a:xfrm>
      </p:grpSpPr>
      <p:sp>
        <p:nvSpPr>
          <p:cNvPr id="12" name="Untertitel 1"/>
          <p:cNvSpPr>
            <a:spLocks noGrp="1"/>
          </p:cNvSpPr>
          <p:nvPr userDrawn="1">
            <p:ph type="subTitle" idx="1" hasCustomPrompt="1"/>
          </p:nvPr>
        </p:nvSpPr>
        <p:spPr>
          <a:xfrm>
            <a:off x="5021835" y="5118100"/>
            <a:ext cx="6797631" cy="476251"/>
          </a:xfrm>
        </p:spPr>
        <p:txBody>
          <a:bodyPr>
            <a:noAutofit/>
          </a:bodyPr>
          <a:lstStyle>
            <a:lvl1pPr marL="0" indent="0">
              <a:buFontTx/>
              <a:buNone/>
              <a:defRPr kumimoji="0" lang="de-DE" sz="2667" b="0" i="0" u="none" strike="noStrike" kern="1200" cap="all" spc="0" normalizeH="0" baseline="0" noProof="0" dirty="0" smtClean="0">
                <a:ln>
                  <a:noFill/>
                </a:ln>
                <a:solidFill>
                  <a:schemeClr val="tx1"/>
                </a:solidFill>
                <a:effectLst/>
                <a:uLnTx/>
                <a:uFillTx/>
                <a:latin typeface="Frutiger 45 Light" pitchFamily="34" charset="0"/>
                <a:ea typeface="+mj-ea"/>
                <a:cs typeface="Frutiger 45 Light" pitchFamily="34" charset="0"/>
              </a:defRPr>
            </a:lvl1pPr>
          </a:lstStyle>
          <a:p>
            <a:r>
              <a:rPr lang="de-DE" dirty="0"/>
              <a:t>SUBHEAD EINFÜGEN</a:t>
            </a:r>
          </a:p>
        </p:txBody>
      </p:sp>
      <p:sp>
        <p:nvSpPr>
          <p:cNvPr id="15" name="Titel 14"/>
          <p:cNvSpPr>
            <a:spLocks noGrp="1"/>
          </p:cNvSpPr>
          <p:nvPr userDrawn="1">
            <p:ph type="title" hasCustomPrompt="1"/>
          </p:nvPr>
        </p:nvSpPr>
        <p:spPr>
          <a:xfrm>
            <a:off x="5021836" y="4669789"/>
            <a:ext cx="6780697" cy="476251"/>
          </a:xfrm>
          <a:prstGeom prst="rect">
            <a:avLst/>
          </a:prstGeom>
        </p:spPr>
        <p:txBody>
          <a:bodyPr>
            <a:noAutofit/>
          </a:bodyPr>
          <a:lstStyle>
            <a:lvl1pPr>
              <a:defRPr sz="3467" b="1" cap="all" baseline="0">
                <a:solidFill>
                  <a:srgbClr val="86A315"/>
                </a:solidFill>
              </a:defRPr>
            </a:lvl1pPr>
          </a:lstStyle>
          <a:p>
            <a:r>
              <a:rPr lang="de-DE" dirty="0"/>
              <a:t>Headline einfügen</a:t>
            </a:r>
          </a:p>
        </p:txBody>
      </p:sp>
      <p:sp>
        <p:nvSpPr>
          <p:cNvPr id="11" name="Rectangle 5"/>
          <p:cNvSpPr>
            <a:spLocks noChangeArrowheads="1"/>
          </p:cNvSpPr>
          <p:nvPr userDrawn="1"/>
        </p:nvSpPr>
        <p:spPr bwMode="auto">
          <a:xfrm>
            <a:off x="-15219" y="6606000"/>
            <a:ext cx="12206769" cy="252000"/>
          </a:xfrm>
          <a:prstGeom prst="rect">
            <a:avLst/>
          </a:prstGeom>
          <a:solidFill>
            <a:srgbClr val="86A315"/>
          </a:solidFill>
          <a:ln w="9525">
            <a:noFill/>
            <a:miter lim="800000"/>
            <a:headEnd/>
            <a:tailEnd/>
          </a:ln>
        </p:spPr>
        <p:txBody>
          <a:bodyPr wrap="none" anchor="ctr"/>
          <a:lstStyle/>
          <a:p>
            <a:endParaRPr lang="en-US" sz="2400" dirty="0"/>
          </a:p>
        </p:txBody>
      </p:sp>
      <p:pic>
        <p:nvPicPr>
          <p:cNvPr id="16" name="Bild 19"/>
          <p:cNvPicPr preferRelativeResize="0">
            <a:picLocks/>
          </p:cNvPicPr>
          <p:nvPr userDrawn="1"/>
        </p:nvPicPr>
        <p:blipFill>
          <a:blip r:embed="rId2" cstate="print">
            <a:alphaModFix amt="71000"/>
          </a:blip>
          <a:stretch>
            <a:fillRect/>
          </a:stretch>
        </p:blipFill>
        <p:spPr>
          <a:xfrm>
            <a:off x="0" y="2729624"/>
            <a:ext cx="12192000" cy="1512177"/>
          </a:xfrm>
          <a:prstGeom prst="rect">
            <a:avLst/>
          </a:prstGeom>
        </p:spPr>
      </p:pic>
      <p:pic>
        <p:nvPicPr>
          <p:cNvPr id="18" name="Picture 5" descr="\\Ithdver-fs4\CICD_Marketing\11_360_SRH_Brandnet\02_SRH_Hochschulen\01_Designkonstanten\01_Logos\SRH_HS_HEIDELBERG\01 RZ Logo HS HD\SRH_HS_HEIDELBERG_RGB_für_PPT.jp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0" y="5157787"/>
            <a:ext cx="4108631" cy="144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0042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halt">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15219" y="6606000"/>
            <a:ext cx="12206769" cy="252000"/>
          </a:xfrm>
          <a:prstGeom prst="rect">
            <a:avLst/>
          </a:prstGeom>
          <a:solidFill>
            <a:srgbClr val="86A315"/>
          </a:solidFill>
          <a:ln w="9525">
            <a:noFill/>
            <a:miter lim="800000"/>
            <a:headEnd/>
            <a:tailEnd/>
          </a:ln>
        </p:spPr>
        <p:txBody>
          <a:bodyPr wrap="none" anchor="ctr"/>
          <a:lstStyle/>
          <a:p>
            <a:endParaRPr lang="en-US" sz="2400" dirty="0"/>
          </a:p>
        </p:txBody>
      </p:sp>
      <p:sp>
        <p:nvSpPr>
          <p:cNvPr id="25" name="Inhaltsplatzhalter 24"/>
          <p:cNvSpPr>
            <a:spLocks noGrp="1"/>
          </p:cNvSpPr>
          <p:nvPr>
            <p:ph sz="quarter" idx="12" hasCustomPrompt="1"/>
          </p:nvPr>
        </p:nvSpPr>
        <p:spPr>
          <a:xfrm>
            <a:off x="806451" y="2505076"/>
            <a:ext cx="10775949" cy="3216275"/>
          </a:xfrm>
        </p:spPr>
        <p:txBody>
          <a:bodyPr>
            <a:noAutofit/>
          </a:bodyPr>
          <a:lstStyle>
            <a:lvl1pPr marL="457189" indent="-457189">
              <a:lnSpc>
                <a:spcPts val="3733"/>
              </a:lnSpc>
              <a:spcBef>
                <a:spcPts val="1600"/>
              </a:spcBef>
              <a:buClrTx/>
              <a:buFont typeface="Frutiger 45 light" panose="020B0500000000000000" pitchFamily="34" charset="0"/>
              <a:buChar char="&gt;"/>
              <a:defRPr sz="2667">
                <a:solidFill>
                  <a:schemeClr val="tx1"/>
                </a:solidFill>
                <a:latin typeface="Frutiger 45 light" pitchFamily="34" charset="0"/>
              </a:defRPr>
            </a:lvl1pPr>
          </a:lstStyle>
          <a:p>
            <a:pPr lvl="0"/>
            <a:r>
              <a:rPr lang="de-DE" dirty="0" err="1"/>
              <a:t>Fliesstext</a:t>
            </a:r>
            <a:r>
              <a:rPr lang="de-DE" dirty="0"/>
              <a:t> einfügen</a:t>
            </a:r>
          </a:p>
        </p:txBody>
      </p:sp>
      <p:sp>
        <p:nvSpPr>
          <p:cNvPr id="10" name="Fußzeilenplatzhalter 5"/>
          <p:cNvSpPr>
            <a:spLocks noGrp="1"/>
          </p:cNvSpPr>
          <p:nvPr>
            <p:ph type="ftr" sz="quarter" idx="3"/>
          </p:nvPr>
        </p:nvSpPr>
        <p:spPr>
          <a:xfrm>
            <a:off x="806200" y="6624000"/>
            <a:ext cx="2496000" cy="216000"/>
          </a:xfrm>
          <a:prstGeom prst="rect">
            <a:avLst/>
          </a:prstGeom>
        </p:spPr>
        <p:txBody>
          <a:bodyPr vert="horz" lIns="91440" tIns="45720" rIns="91440" bIns="45720" rtlCol="0" anchor="ctr"/>
          <a:lstStyle>
            <a:lvl1pPr algn="l">
              <a:defRPr sz="1200">
                <a:solidFill>
                  <a:schemeClr val="bg1"/>
                </a:solidFill>
                <a:latin typeface="Frutiger LT Std 45 Light"/>
              </a:defRPr>
            </a:lvl1pPr>
          </a:lstStyle>
          <a:p>
            <a:r>
              <a:rPr lang="de-DE" kern="1000" dirty="0"/>
              <a:t>Seite </a:t>
            </a:r>
            <a:fld id="{B0EC0A60-F7A1-4071-A771-7EB6B88B79FF}" type="slidenum">
              <a:rPr lang="en-US" kern="1000" smtClean="0"/>
              <a:pPr/>
              <a:t>‹#›</a:t>
            </a:fld>
            <a:endParaRPr lang="en-US" kern="1000" dirty="0"/>
          </a:p>
        </p:txBody>
      </p:sp>
      <p:sp>
        <p:nvSpPr>
          <p:cNvPr id="9" name="Titel 8"/>
          <p:cNvSpPr>
            <a:spLocks noGrp="1"/>
          </p:cNvSpPr>
          <p:nvPr>
            <p:ph type="title" hasCustomPrompt="1"/>
          </p:nvPr>
        </p:nvSpPr>
        <p:spPr>
          <a:xfrm>
            <a:off x="168497" y="53793"/>
            <a:ext cx="8727016" cy="1132540"/>
          </a:xfrm>
          <a:prstGeom prst="rect">
            <a:avLst/>
          </a:prstGeom>
        </p:spPr>
        <p:txBody>
          <a:bodyPr anchor="b">
            <a:noAutofit/>
          </a:bodyPr>
          <a:lstStyle>
            <a:lvl1pPr marL="0" marR="0" indent="0" algn="l" defTabSz="1219170" rtl="0" eaLnBrk="1" fontAlgn="auto" latinLnBrk="0" hangingPunct="1">
              <a:lnSpc>
                <a:spcPct val="100000"/>
              </a:lnSpc>
              <a:spcBef>
                <a:spcPct val="0"/>
              </a:spcBef>
              <a:spcAft>
                <a:spcPts val="0"/>
              </a:spcAft>
              <a:buClrTx/>
              <a:buSzTx/>
              <a:buFontTx/>
              <a:buNone/>
              <a:tabLst/>
              <a:defRPr sz="3200" b="0" cap="all" baseline="0">
                <a:solidFill>
                  <a:srgbClr val="86A315"/>
                </a:solidFill>
                <a:latin typeface="Frutiger 45 light" pitchFamily="34" charset="0"/>
              </a:defRPr>
            </a:lvl1pPr>
          </a:lstStyle>
          <a:p>
            <a:pPr marL="0" marR="0" lvl="0" indent="0" defTabSz="1219170" rtl="0" eaLnBrk="1" fontAlgn="auto" latinLnBrk="0" hangingPunct="1">
              <a:lnSpc>
                <a:spcPct val="100000"/>
              </a:lnSpc>
              <a:spcBef>
                <a:spcPct val="0"/>
              </a:spcBef>
              <a:spcAft>
                <a:spcPts val="0"/>
              </a:spcAft>
              <a:tabLst/>
              <a:defRPr/>
            </a:pPr>
            <a:r>
              <a:rPr lang="de-DE" dirty="0"/>
              <a:t>Headline</a:t>
            </a:r>
            <a:br>
              <a:rPr lang="de-DE" dirty="0"/>
            </a:br>
            <a:r>
              <a:rPr lang="de-DE" dirty="0"/>
              <a:t>(immer nach unten ausrichten)</a:t>
            </a:r>
          </a:p>
        </p:txBody>
      </p:sp>
      <p:pic>
        <p:nvPicPr>
          <p:cNvPr id="13" name="Grafik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8156" y="1"/>
            <a:ext cx="1513193" cy="1513193"/>
          </a:xfrm>
          <a:prstGeom prst="rect">
            <a:avLst/>
          </a:prstGeom>
        </p:spPr>
      </p:pic>
    </p:spTree>
    <p:extLst>
      <p:ext uri="{BB962C8B-B14F-4D97-AF65-F5344CB8AC3E}">
        <p14:creationId xmlns:p14="http://schemas.microsoft.com/office/powerpoint/2010/main" val="389178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FE4D-E358-EB47-9286-ECBE748C260B}"/>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20E9216B-4FD6-9342-A099-03A5F69089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36627583-1873-2E4F-97B3-09CCD55C0788}"/>
              </a:ext>
            </a:extLst>
          </p:cNvPr>
          <p:cNvSpPr>
            <a:spLocks noGrp="1"/>
          </p:cNvSpPr>
          <p:nvPr>
            <p:ph type="dt" sz="half" idx="10"/>
          </p:nvPr>
        </p:nvSpPr>
        <p:spPr/>
        <p:txBody>
          <a:bodyPr/>
          <a:lstStyle/>
          <a:p>
            <a:fld id="{1D1552F1-2342-7B41-892D-30803DD429B6}" type="datetimeFigureOut">
              <a:rPr lang="en-DE" smtClean="0"/>
              <a:t>09.12.20</a:t>
            </a:fld>
            <a:endParaRPr lang="en-DE"/>
          </a:p>
        </p:txBody>
      </p:sp>
      <p:sp>
        <p:nvSpPr>
          <p:cNvPr id="5" name="Footer Placeholder 4">
            <a:extLst>
              <a:ext uri="{FF2B5EF4-FFF2-40B4-BE49-F238E27FC236}">
                <a16:creationId xmlns:a16="http://schemas.microsoft.com/office/drawing/2014/main" id="{65EE69AE-12DF-6441-AA79-018159EC6D44}"/>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8689723B-2E6D-E142-877C-B2657846A358}"/>
              </a:ext>
            </a:extLst>
          </p:cNvPr>
          <p:cNvSpPr>
            <a:spLocks noGrp="1"/>
          </p:cNvSpPr>
          <p:nvPr>
            <p:ph type="sldNum" sz="quarter" idx="12"/>
          </p:nvPr>
        </p:nvSpPr>
        <p:spPr/>
        <p:txBody>
          <a:bodyPr/>
          <a:lstStyle/>
          <a:p>
            <a:fld id="{378C79A3-05E3-1540-AD15-7E76A7668A49}" type="slidenum">
              <a:rPr lang="en-DE" smtClean="0"/>
              <a:t>‹#›</a:t>
            </a:fld>
            <a:endParaRPr lang="en-DE"/>
          </a:p>
        </p:txBody>
      </p:sp>
    </p:spTree>
    <p:extLst>
      <p:ext uri="{BB962C8B-B14F-4D97-AF65-F5344CB8AC3E}">
        <p14:creationId xmlns:p14="http://schemas.microsoft.com/office/powerpoint/2010/main" val="644372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170FC-D356-F042-A3C0-BA6FA638E5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FED11FA2-C0EB-3D45-83F5-38C557E74A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4D573D-BD60-3644-9985-F98F087FE7FA}"/>
              </a:ext>
            </a:extLst>
          </p:cNvPr>
          <p:cNvSpPr>
            <a:spLocks noGrp="1"/>
          </p:cNvSpPr>
          <p:nvPr>
            <p:ph type="dt" sz="half" idx="10"/>
          </p:nvPr>
        </p:nvSpPr>
        <p:spPr/>
        <p:txBody>
          <a:bodyPr/>
          <a:lstStyle/>
          <a:p>
            <a:fld id="{1D1552F1-2342-7B41-892D-30803DD429B6}" type="datetimeFigureOut">
              <a:rPr lang="en-DE" smtClean="0"/>
              <a:t>09.12.20</a:t>
            </a:fld>
            <a:endParaRPr lang="en-DE"/>
          </a:p>
        </p:txBody>
      </p:sp>
      <p:sp>
        <p:nvSpPr>
          <p:cNvPr id="5" name="Footer Placeholder 4">
            <a:extLst>
              <a:ext uri="{FF2B5EF4-FFF2-40B4-BE49-F238E27FC236}">
                <a16:creationId xmlns:a16="http://schemas.microsoft.com/office/drawing/2014/main" id="{2D900C0F-1403-A845-9962-64F9474585DF}"/>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8F05995-E053-4746-B385-4EEA2D4AE15B}"/>
              </a:ext>
            </a:extLst>
          </p:cNvPr>
          <p:cNvSpPr>
            <a:spLocks noGrp="1"/>
          </p:cNvSpPr>
          <p:nvPr>
            <p:ph type="sldNum" sz="quarter" idx="12"/>
          </p:nvPr>
        </p:nvSpPr>
        <p:spPr/>
        <p:txBody>
          <a:bodyPr/>
          <a:lstStyle/>
          <a:p>
            <a:fld id="{378C79A3-05E3-1540-AD15-7E76A7668A49}" type="slidenum">
              <a:rPr lang="en-DE" smtClean="0"/>
              <a:t>‹#›</a:t>
            </a:fld>
            <a:endParaRPr lang="en-DE"/>
          </a:p>
        </p:txBody>
      </p:sp>
    </p:spTree>
    <p:extLst>
      <p:ext uri="{BB962C8B-B14F-4D97-AF65-F5344CB8AC3E}">
        <p14:creationId xmlns:p14="http://schemas.microsoft.com/office/powerpoint/2010/main" val="3188174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B46BE-D3E9-0F4F-9961-E7C5E210D063}"/>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D382813D-5B63-6B4D-88BF-34AFD86915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63E387FC-7B5B-1B41-9498-4406703E98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716E0256-DEB0-5742-B182-0BA00A8E6CCE}"/>
              </a:ext>
            </a:extLst>
          </p:cNvPr>
          <p:cNvSpPr>
            <a:spLocks noGrp="1"/>
          </p:cNvSpPr>
          <p:nvPr>
            <p:ph type="dt" sz="half" idx="10"/>
          </p:nvPr>
        </p:nvSpPr>
        <p:spPr/>
        <p:txBody>
          <a:bodyPr/>
          <a:lstStyle/>
          <a:p>
            <a:fld id="{1D1552F1-2342-7B41-892D-30803DD429B6}" type="datetimeFigureOut">
              <a:rPr lang="en-DE" smtClean="0"/>
              <a:t>09.12.20</a:t>
            </a:fld>
            <a:endParaRPr lang="en-DE"/>
          </a:p>
        </p:txBody>
      </p:sp>
      <p:sp>
        <p:nvSpPr>
          <p:cNvPr id="6" name="Footer Placeholder 5">
            <a:extLst>
              <a:ext uri="{FF2B5EF4-FFF2-40B4-BE49-F238E27FC236}">
                <a16:creationId xmlns:a16="http://schemas.microsoft.com/office/drawing/2014/main" id="{1BDD285C-AB0F-8A41-A4DC-C5D587EE542D}"/>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CD170DB2-BDF2-D54B-99B6-D8C7DB2BCC9B}"/>
              </a:ext>
            </a:extLst>
          </p:cNvPr>
          <p:cNvSpPr>
            <a:spLocks noGrp="1"/>
          </p:cNvSpPr>
          <p:nvPr>
            <p:ph type="sldNum" sz="quarter" idx="12"/>
          </p:nvPr>
        </p:nvSpPr>
        <p:spPr/>
        <p:txBody>
          <a:bodyPr/>
          <a:lstStyle/>
          <a:p>
            <a:fld id="{378C79A3-05E3-1540-AD15-7E76A7668A49}" type="slidenum">
              <a:rPr lang="en-DE" smtClean="0"/>
              <a:t>‹#›</a:t>
            </a:fld>
            <a:endParaRPr lang="en-DE"/>
          </a:p>
        </p:txBody>
      </p:sp>
    </p:spTree>
    <p:extLst>
      <p:ext uri="{BB962C8B-B14F-4D97-AF65-F5344CB8AC3E}">
        <p14:creationId xmlns:p14="http://schemas.microsoft.com/office/powerpoint/2010/main" val="468372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6FA4C-489A-CC4B-BEB1-BAB9E3A66665}"/>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92E588C4-9011-B24C-9A28-5F2C0149DE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5D1780-0D0A-B049-8ADD-F87FED33A8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D02C9F29-FE60-BD4A-BE15-90D05CF27D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B1BD24-9495-1142-90A1-EB21B0531C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69DCD7C1-F5AE-A945-B937-365A96959BEC}"/>
              </a:ext>
            </a:extLst>
          </p:cNvPr>
          <p:cNvSpPr>
            <a:spLocks noGrp="1"/>
          </p:cNvSpPr>
          <p:nvPr>
            <p:ph type="dt" sz="half" idx="10"/>
          </p:nvPr>
        </p:nvSpPr>
        <p:spPr/>
        <p:txBody>
          <a:bodyPr/>
          <a:lstStyle/>
          <a:p>
            <a:fld id="{1D1552F1-2342-7B41-892D-30803DD429B6}" type="datetimeFigureOut">
              <a:rPr lang="en-DE" smtClean="0"/>
              <a:t>09.12.20</a:t>
            </a:fld>
            <a:endParaRPr lang="en-DE"/>
          </a:p>
        </p:txBody>
      </p:sp>
      <p:sp>
        <p:nvSpPr>
          <p:cNvPr id="8" name="Footer Placeholder 7">
            <a:extLst>
              <a:ext uri="{FF2B5EF4-FFF2-40B4-BE49-F238E27FC236}">
                <a16:creationId xmlns:a16="http://schemas.microsoft.com/office/drawing/2014/main" id="{F0F749C1-AE2F-9941-88D7-C51310D8097B}"/>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2F08393D-3CAC-374D-8237-FDA314F06EC6}"/>
              </a:ext>
            </a:extLst>
          </p:cNvPr>
          <p:cNvSpPr>
            <a:spLocks noGrp="1"/>
          </p:cNvSpPr>
          <p:nvPr>
            <p:ph type="sldNum" sz="quarter" idx="12"/>
          </p:nvPr>
        </p:nvSpPr>
        <p:spPr/>
        <p:txBody>
          <a:bodyPr/>
          <a:lstStyle/>
          <a:p>
            <a:fld id="{378C79A3-05E3-1540-AD15-7E76A7668A49}" type="slidenum">
              <a:rPr lang="en-DE" smtClean="0"/>
              <a:t>‹#›</a:t>
            </a:fld>
            <a:endParaRPr lang="en-DE"/>
          </a:p>
        </p:txBody>
      </p:sp>
    </p:spTree>
    <p:extLst>
      <p:ext uri="{BB962C8B-B14F-4D97-AF65-F5344CB8AC3E}">
        <p14:creationId xmlns:p14="http://schemas.microsoft.com/office/powerpoint/2010/main" val="9272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E3B47-BAF3-3846-B09E-52DA55E91FDC}"/>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5852FF56-084B-0E42-8A64-0430CF60E7EA}"/>
              </a:ext>
            </a:extLst>
          </p:cNvPr>
          <p:cNvSpPr>
            <a:spLocks noGrp="1"/>
          </p:cNvSpPr>
          <p:nvPr>
            <p:ph type="dt" sz="half" idx="10"/>
          </p:nvPr>
        </p:nvSpPr>
        <p:spPr/>
        <p:txBody>
          <a:bodyPr/>
          <a:lstStyle/>
          <a:p>
            <a:fld id="{1D1552F1-2342-7B41-892D-30803DD429B6}" type="datetimeFigureOut">
              <a:rPr lang="en-DE" smtClean="0"/>
              <a:t>09.12.20</a:t>
            </a:fld>
            <a:endParaRPr lang="en-DE"/>
          </a:p>
        </p:txBody>
      </p:sp>
      <p:sp>
        <p:nvSpPr>
          <p:cNvPr id="4" name="Footer Placeholder 3">
            <a:extLst>
              <a:ext uri="{FF2B5EF4-FFF2-40B4-BE49-F238E27FC236}">
                <a16:creationId xmlns:a16="http://schemas.microsoft.com/office/drawing/2014/main" id="{95A58F24-9117-AD47-85FF-B9C9775260DB}"/>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7F14E48F-BC9D-8048-BE50-8E2B84FEBCC9}"/>
              </a:ext>
            </a:extLst>
          </p:cNvPr>
          <p:cNvSpPr>
            <a:spLocks noGrp="1"/>
          </p:cNvSpPr>
          <p:nvPr>
            <p:ph type="sldNum" sz="quarter" idx="12"/>
          </p:nvPr>
        </p:nvSpPr>
        <p:spPr/>
        <p:txBody>
          <a:bodyPr/>
          <a:lstStyle/>
          <a:p>
            <a:fld id="{378C79A3-05E3-1540-AD15-7E76A7668A49}" type="slidenum">
              <a:rPr lang="en-DE" smtClean="0"/>
              <a:t>‹#›</a:t>
            </a:fld>
            <a:endParaRPr lang="en-DE"/>
          </a:p>
        </p:txBody>
      </p:sp>
    </p:spTree>
    <p:extLst>
      <p:ext uri="{BB962C8B-B14F-4D97-AF65-F5344CB8AC3E}">
        <p14:creationId xmlns:p14="http://schemas.microsoft.com/office/powerpoint/2010/main" val="1407609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2A4180-8348-BB46-92C6-F78ED01154EA}"/>
              </a:ext>
            </a:extLst>
          </p:cNvPr>
          <p:cNvSpPr>
            <a:spLocks noGrp="1"/>
          </p:cNvSpPr>
          <p:nvPr>
            <p:ph type="dt" sz="half" idx="10"/>
          </p:nvPr>
        </p:nvSpPr>
        <p:spPr/>
        <p:txBody>
          <a:bodyPr/>
          <a:lstStyle/>
          <a:p>
            <a:fld id="{1D1552F1-2342-7B41-892D-30803DD429B6}" type="datetimeFigureOut">
              <a:rPr lang="en-DE" smtClean="0"/>
              <a:t>09.12.20</a:t>
            </a:fld>
            <a:endParaRPr lang="en-DE"/>
          </a:p>
        </p:txBody>
      </p:sp>
      <p:sp>
        <p:nvSpPr>
          <p:cNvPr id="3" name="Footer Placeholder 2">
            <a:extLst>
              <a:ext uri="{FF2B5EF4-FFF2-40B4-BE49-F238E27FC236}">
                <a16:creationId xmlns:a16="http://schemas.microsoft.com/office/drawing/2014/main" id="{70A1C5AE-D33F-844D-9406-58AF5704DBA9}"/>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D40A0DF4-B316-BE46-88FA-27B833DA95E3}"/>
              </a:ext>
            </a:extLst>
          </p:cNvPr>
          <p:cNvSpPr>
            <a:spLocks noGrp="1"/>
          </p:cNvSpPr>
          <p:nvPr>
            <p:ph type="sldNum" sz="quarter" idx="12"/>
          </p:nvPr>
        </p:nvSpPr>
        <p:spPr/>
        <p:txBody>
          <a:bodyPr/>
          <a:lstStyle/>
          <a:p>
            <a:fld id="{378C79A3-05E3-1540-AD15-7E76A7668A49}" type="slidenum">
              <a:rPr lang="en-DE" smtClean="0"/>
              <a:t>‹#›</a:t>
            </a:fld>
            <a:endParaRPr lang="en-DE"/>
          </a:p>
        </p:txBody>
      </p:sp>
    </p:spTree>
    <p:extLst>
      <p:ext uri="{BB962C8B-B14F-4D97-AF65-F5344CB8AC3E}">
        <p14:creationId xmlns:p14="http://schemas.microsoft.com/office/powerpoint/2010/main" val="2145187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D09D-F771-1D4A-B3A9-476991CCAD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466942B3-021D-D141-90EE-58884FE59D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1D8BB864-2B7F-FE40-A641-7D1391473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4575E-FF1A-CD41-9543-8D1641AEE361}"/>
              </a:ext>
            </a:extLst>
          </p:cNvPr>
          <p:cNvSpPr>
            <a:spLocks noGrp="1"/>
          </p:cNvSpPr>
          <p:nvPr>
            <p:ph type="dt" sz="half" idx="10"/>
          </p:nvPr>
        </p:nvSpPr>
        <p:spPr/>
        <p:txBody>
          <a:bodyPr/>
          <a:lstStyle/>
          <a:p>
            <a:fld id="{1D1552F1-2342-7B41-892D-30803DD429B6}" type="datetimeFigureOut">
              <a:rPr lang="en-DE" smtClean="0"/>
              <a:t>09.12.20</a:t>
            </a:fld>
            <a:endParaRPr lang="en-DE"/>
          </a:p>
        </p:txBody>
      </p:sp>
      <p:sp>
        <p:nvSpPr>
          <p:cNvPr id="6" name="Footer Placeholder 5">
            <a:extLst>
              <a:ext uri="{FF2B5EF4-FFF2-40B4-BE49-F238E27FC236}">
                <a16:creationId xmlns:a16="http://schemas.microsoft.com/office/drawing/2014/main" id="{DE367F49-F6CF-6541-A267-598B9432FAAB}"/>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37384748-377D-0742-A7FC-DA8DA7BB21B7}"/>
              </a:ext>
            </a:extLst>
          </p:cNvPr>
          <p:cNvSpPr>
            <a:spLocks noGrp="1"/>
          </p:cNvSpPr>
          <p:nvPr>
            <p:ph type="sldNum" sz="quarter" idx="12"/>
          </p:nvPr>
        </p:nvSpPr>
        <p:spPr/>
        <p:txBody>
          <a:bodyPr/>
          <a:lstStyle/>
          <a:p>
            <a:fld id="{378C79A3-05E3-1540-AD15-7E76A7668A49}" type="slidenum">
              <a:rPr lang="en-DE" smtClean="0"/>
              <a:t>‹#›</a:t>
            </a:fld>
            <a:endParaRPr lang="en-DE"/>
          </a:p>
        </p:txBody>
      </p:sp>
    </p:spTree>
    <p:extLst>
      <p:ext uri="{BB962C8B-B14F-4D97-AF65-F5344CB8AC3E}">
        <p14:creationId xmlns:p14="http://schemas.microsoft.com/office/powerpoint/2010/main" val="181343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5A4AE-3693-844B-A05A-0BC0D84819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D3D2FAF5-E855-C94A-95C8-F94DAA692A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A057F352-F3C2-DD45-A7D5-659A6B99B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E45E8-C0E7-2546-8486-AA697DBE6760}"/>
              </a:ext>
            </a:extLst>
          </p:cNvPr>
          <p:cNvSpPr>
            <a:spLocks noGrp="1"/>
          </p:cNvSpPr>
          <p:nvPr>
            <p:ph type="dt" sz="half" idx="10"/>
          </p:nvPr>
        </p:nvSpPr>
        <p:spPr/>
        <p:txBody>
          <a:bodyPr/>
          <a:lstStyle/>
          <a:p>
            <a:fld id="{1D1552F1-2342-7B41-892D-30803DD429B6}" type="datetimeFigureOut">
              <a:rPr lang="en-DE" smtClean="0"/>
              <a:t>09.12.20</a:t>
            </a:fld>
            <a:endParaRPr lang="en-DE"/>
          </a:p>
        </p:txBody>
      </p:sp>
      <p:sp>
        <p:nvSpPr>
          <p:cNvPr id="6" name="Footer Placeholder 5">
            <a:extLst>
              <a:ext uri="{FF2B5EF4-FFF2-40B4-BE49-F238E27FC236}">
                <a16:creationId xmlns:a16="http://schemas.microsoft.com/office/drawing/2014/main" id="{9105A51E-B2C4-CE4C-AC0F-16C1BDFB4F3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3C2CA06E-9ED3-954B-AF70-AFBAFFF5492B}"/>
              </a:ext>
            </a:extLst>
          </p:cNvPr>
          <p:cNvSpPr>
            <a:spLocks noGrp="1"/>
          </p:cNvSpPr>
          <p:nvPr>
            <p:ph type="sldNum" sz="quarter" idx="12"/>
          </p:nvPr>
        </p:nvSpPr>
        <p:spPr/>
        <p:txBody>
          <a:bodyPr/>
          <a:lstStyle/>
          <a:p>
            <a:fld id="{378C79A3-05E3-1540-AD15-7E76A7668A49}" type="slidenum">
              <a:rPr lang="en-DE" smtClean="0"/>
              <a:t>‹#›</a:t>
            </a:fld>
            <a:endParaRPr lang="en-DE"/>
          </a:p>
        </p:txBody>
      </p:sp>
    </p:spTree>
    <p:extLst>
      <p:ext uri="{BB962C8B-B14F-4D97-AF65-F5344CB8AC3E}">
        <p14:creationId xmlns:p14="http://schemas.microsoft.com/office/powerpoint/2010/main" val="1354736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54894E-7DAC-D247-8D16-4B26026A28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F57A2068-E1C0-1D4C-B436-CCCE8F39D6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568FA7E7-8513-774C-B28E-D7147485C8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1552F1-2342-7B41-892D-30803DD429B6}" type="datetimeFigureOut">
              <a:rPr lang="en-DE" smtClean="0"/>
              <a:t>09.12.20</a:t>
            </a:fld>
            <a:endParaRPr lang="en-DE"/>
          </a:p>
        </p:txBody>
      </p:sp>
      <p:sp>
        <p:nvSpPr>
          <p:cNvPr id="5" name="Footer Placeholder 4">
            <a:extLst>
              <a:ext uri="{FF2B5EF4-FFF2-40B4-BE49-F238E27FC236}">
                <a16:creationId xmlns:a16="http://schemas.microsoft.com/office/drawing/2014/main" id="{DF059E36-4005-9B46-BD08-AA98C1322B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10AFF2DB-999D-AC4D-AA66-3018520D4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8C79A3-05E3-1540-AD15-7E76A7668A49}" type="slidenum">
              <a:rPr lang="en-DE" smtClean="0"/>
              <a:t>‹#›</a:t>
            </a:fld>
            <a:endParaRPr lang="en-DE"/>
          </a:p>
        </p:txBody>
      </p:sp>
    </p:spTree>
    <p:extLst>
      <p:ext uri="{BB962C8B-B14F-4D97-AF65-F5344CB8AC3E}">
        <p14:creationId xmlns:p14="http://schemas.microsoft.com/office/powerpoint/2010/main" val="1842009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video" Target="https://www.youtube.com/embed/j60J1cGINX4?feature=oembed"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3.xml"/><Relationship Id="rId1" Type="http://schemas.openxmlformats.org/officeDocument/2006/relationships/video" Target="https://www.youtube.com/embed/OT_MxopvfQ0?feature=oemb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arxiv.org/abs/1406.107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arxiv.org/abs/1412.3555"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arxiv.org/abs/1703.03906"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lakshmi25npathi/imdb-dataset-of-50k-movie-reviews"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www.kaggle.com/c/how-much-did-it-rain-ii"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s://medium.com/kaggle-blog/how-much-did-it-rain-ii-2nd-place-luis-andre-dutra-e-silva-53a30cfba1e7"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www.bioinf.jku.at/publications/older/2604.pdf"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Untertitel 1"/>
          <p:cNvSpPr>
            <a:spLocks noGrp="1"/>
          </p:cNvSpPr>
          <p:nvPr>
            <p:ph type="subTitle" idx="1"/>
          </p:nvPr>
        </p:nvSpPr>
        <p:spPr>
          <a:xfrm>
            <a:off x="4299285" y="5564046"/>
            <a:ext cx="8039019" cy="769229"/>
          </a:xfrm>
        </p:spPr>
        <p:txBody>
          <a:bodyPr/>
          <a:lstStyle/>
          <a:p>
            <a:r>
              <a:rPr lang="de-DE" sz="2400"/>
              <a:t>Ashish</a:t>
            </a:r>
            <a:r>
              <a:rPr lang="de-DE" sz="2400" dirty="0"/>
              <a:t> Chouhan and Ajinkya PATIL</a:t>
            </a:r>
          </a:p>
        </p:txBody>
      </p:sp>
      <p:sp>
        <p:nvSpPr>
          <p:cNvPr id="19" name="Titel 2"/>
          <p:cNvSpPr>
            <a:spLocks noGrp="1"/>
          </p:cNvSpPr>
          <p:nvPr>
            <p:ph type="title"/>
          </p:nvPr>
        </p:nvSpPr>
        <p:spPr>
          <a:xfrm>
            <a:off x="4299285" y="4517458"/>
            <a:ext cx="6851067" cy="1226892"/>
          </a:xfrm>
        </p:spPr>
        <p:txBody>
          <a:bodyPr/>
          <a:lstStyle/>
          <a:p>
            <a:r>
              <a:rPr lang="en-US" sz="3200" dirty="0">
                <a:latin typeface="+mj-lt"/>
              </a:rPr>
              <a:t>Long short term Memory (LSTM)</a:t>
            </a:r>
          </a:p>
        </p:txBody>
      </p:sp>
      <p:pic>
        <p:nvPicPr>
          <p:cNvPr id="7175" name="Picture 7" descr="\\Ithdver-fs4\CICD_Marketing\11_360_SRH_Brandnet\02_SRH_Hochschulen\01_Designkonstanten\01_Logos\SRH_HS_HEIDELBERG\02 RZ Core Emblem\CORE_Emblem_RGB_für_PPT.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505440" y="3312991"/>
            <a:ext cx="1376541" cy="21327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BFB8361-A094-A841-B682-D2C1FAB19F3D}"/>
              </a:ext>
            </a:extLst>
          </p:cNvPr>
          <p:cNvPicPr>
            <a:picLocks noChangeAspect="1"/>
          </p:cNvPicPr>
          <p:nvPr/>
        </p:nvPicPr>
        <p:blipFill>
          <a:blip r:embed="rId4"/>
          <a:stretch>
            <a:fillRect/>
          </a:stretch>
        </p:blipFill>
        <p:spPr>
          <a:xfrm>
            <a:off x="103066" y="166685"/>
            <a:ext cx="5787025" cy="3914752"/>
          </a:xfrm>
          <a:prstGeom prst="rect">
            <a:avLst/>
          </a:prstGeom>
        </p:spPr>
      </p:pic>
    </p:spTree>
    <p:extLst>
      <p:ext uri="{BB962C8B-B14F-4D97-AF65-F5344CB8AC3E}">
        <p14:creationId xmlns:p14="http://schemas.microsoft.com/office/powerpoint/2010/main" val="181034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10</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LSTM - Overview</a:t>
            </a:r>
          </a:p>
        </p:txBody>
      </p:sp>
      <p:sp>
        <p:nvSpPr>
          <p:cNvPr id="6" name="Rectangle 5">
            <a:extLst>
              <a:ext uri="{FF2B5EF4-FFF2-40B4-BE49-F238E27FC236}">
                <a16:creationId xmlns:a16="http://schemas.microsoft.com/office/drawing/2014/main" id="{9408E106-7513-7947-A1EC-C199BA58ED32}"/>
              </a:ext>
            </a:extLst>
          </p:cNvPr>
          <p:cNvSpPr/>
          <p:nvPr/>
        </p:nvSpPr>
        <p:spPr>
          <a:xfrm>
            <a:off x="283779" y="1408386"/>
            <a:ext cx="9624309" cy="3539430"/>
          </a:xfrm>
          <a:prstGeom prst="rect">
            <a:avLst/>
          </a:prstGeom>
        </p:spPr>
        <p:txBody>
          <a:bodyPr wrap="square">
            <a:spAutoFit/>
          </a:bodyPr>
          <a:lstStyle/>
          <a:p>
            <a:endParaRPr lang="en-US" sz="2800" b="0" i="0" dirty="0">
              <a:effectLst/>
              <a:latin typeface="medium-content-serif-font"/>
            </a:endParaRPr>
          </a:p>
          <a:p>
            <a:pPr marL="285750" indent="-285750">
              <a:buFont typeface="Arial" panose="020B0604020202020204" pitchFamily="34" charset="0"/>
              <a:buChar char="•"/>
            </a:pPr>
            <a:r>
              <a:rPr lang="en-US" sz="2800" b="0" i="0" dirty="0">
                <a:effectLst/>
                <a:latin typeface="medium-content-serif-font"/>
              </a:rPr>
              <a:t>An </a:t>
            </a:r>
            <a:r>
              <a:rPr lang="en-US" sz="2800" b="1" i="0" dirty="0">
                <a:effectLst/>
                <a:latin typeface="medium-content-serif-font"/>
              </a:rPr>
              <a:t>LSTM cell </a:t>
            </a:r>
            <a:r>
              <a:rPr lang="en-US" sz="2800" b="0" i="0" dirty="0">
                <a:effectLst/>
                <a:latin typeface="medium-content-serif-font"/>
              </a:rPr>
              <a:t>consists of a cell state and input, forget and output gates which make use of several activation functions.</a:t>
            </a:r>
          </a:p>
          <a:p>
            <a:pPr marL="285750" indent="-285750">
              <a:buFont typeface="Arial" panose="020B0604020202020204" pitchFamily="34" charset="0"/>
              <a:buChar char="•"/>
            </a:pPr>
            <a:endParaRPr lang="en-US" sz="2800" dirty="0">
              <a:latin typeface="medium-content-serif-font"/>
            </a:endParaRPr>
          </a:p>
          <a:p>
            <a:pPr marL="285750" indent="-285750">
              <a:buFont typeface="Arial" panose="020B0604020202020204" pitchFamily="34" charset="0"/>
              <a:buChar char="•"/>
            </a:pPr>
            <a:r>
              <a:rPr lang="en-US" sz="2800" dirty="0">
                <a:latin typeface="medium-content-serif-font"/>
              </a:rPr>
              <a:t>Both RNNs and LSTMs pass data as it propagates forward. However, unlike in RNNs, LSTMs makes use of gates to decide if it should keep or forget information.</a:t>
            </a:r>
          </a:p>
          <a:p>
            <a:pPr marL="285750" indent="-285750">
              <a:buFont typeface="Arial" panose="020B0604020202020204" pitchFamily="34" charset="0"/>
              <a:buChar char="•"/>
            </a:pPr>
            <a:endParaRPr lang="en-US" sz="2800" b="0" i="0" dirty="0">
              <a:effectLst/>
              <a:latin typeface="medium-content-serif-font"/>
            </a:endParaRPr>
          </a:p>
        </p:txBody>
      </p:sp>
    </p:spTree>
    <p:extLst>
      <p:ext uri="{BB962C8B-B14F-4D97-AF65-F5344CB8AC3E}">
        <p14:creationId xmlns:p14="http://schemas.microsoft.com/office/powerpoint/2010/main" val="337404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E2CCC-28E2-B145-8EE7-AFB75DF918F6}"/>
              </a:ext>
            </a:extLst>
          </p:cNvPr>
          <p:cNvSpPr>
            <a:spLocks noGrp="1"/>
          </p:cNvSpPr>
          <p:nvPr>
            <p:ph type="title"/>
          </p:nvPr>
        </p:nvSpPr>
        <p:spPr/>
        <p:txBody>
          <a:bodyPr/>
          <a:lstStyle/>
          <a:p>
            <a:r>
              <a:rPr lang="en-DE" dirty="0"/>
              <a:t>LONG short T</a:t>
            </a:r>
            <a:r>
              <a:rPr lang="en-US" dirty="0"/>
              <a:t>e</a:t>
            </a:r>
            <a:r>
              <a:rPr lang="en-DE" dirty="0"/>
              <a:t>rm memory (LSTM)</a:t>
            </a:r>
          </a:p>
        </p:txBody>
      </p:sp>
      <p:sp>
        <p:nvSpPr>
          <p:cNvPr id="5" name="TextBox 4">
            <a:extLst>
              <a:ext uri="{FF2B5EF4-FFF2-40B4-BE49-F238E27FC236}">
                <a16:creationId xmlns:a16="http://schemas.microsoft.com/office/drawing/2014/main" id="{C09DA37A-46C4-9D48-8ABC-6BAD4A2A3B4F}"/>
              </a:ext>
            </a:extLst>
          </p:cNvPr>
          <p:cNvSpPr txBox="1"/>
          <p:nvPr/>
        </p:nvSpPr>
        <p:spPr>
          <a:xfrm>
            <a:off x="350728" y="1665961"/>
            <a:ext cx="9695145" cy="461665"/>
          </a:xfrm>
          <a:prstGeom prst="rect">
            <a:avLst/>
          </a:prstGeom>
          <a:noFill/>
        </p:spPr>
        <p:txBody>
          <a:bodyPr wrap="square" rtlCol="0">
            <a:spAutoFit/>
          </a:bodyPr>
          <a:lstStyle/>
          <a:p>
            <a:r>
              <a:rPr lang="en-DE" sz="2400" dirty="0"/>
              <a:t>LSTM contains computational blocks to control the information flow.</a:t>
            </a:r>
          </a:p>
        </p:txBody>
      </p:sp>
      <p:sp>
        <p:nvSpPr>
          <p:cNvPr id="6" name="TextBox 5">
            <a:extLst>
              <a:ext uri="{FF2B5EF4-FFF2-40B4-BE49-F238E27FC236}">
                <a16:creationId xmlns:a16="http://schemas.microsoft.com/office/drawing/2014/main" id="{0E8E2A6F-44DE-B14E-8521-9C729722C4C0}"/>
              </a:ext>
            </a:extLst>
          </p:cNvPr>
          <p:cNvSpPr txBox="1"/>
          <p:nvPr/>
        </p:nvSpPr>
        <p:spPr>
          <a:xfrm>
            <a:off x="390394" y="5864259"/>
            <a:ext cx="9695145" cy="461665"/>
          </a:xfrm>
          <a:prstGeom prst="rect">
            <a:avLst/>
          </a:prstGeom>
          <a:noFill/>
        </p:spPr>
        <p:txBody>
          <a:bodyPr wrap="square" rtlCol="0">
            <a:spAutoFit/>
          </a:bodyPr>
          <a:lstStyle/>
          <a:p>
            <a:r>
              <a:rPr lang="en-DE" sz="2400" dirty="0"/>
              <a:t>LSTM cell blocks are able to track information through many timesteps.</a:t>
            </a:r>
          </a:p>
        </p:txBody>
      </p:sp>
      <p:pic>
        <p:nvPicPr>
          <p:cNvPr id="8" name="Picture 7">
            <a:extLst>
              <a:ext uri="{FF2B5EF4-FFF2-40B4-BE49-F238E27FC236}">
                <a16:creationId xmlns:a16="http://schemas.microsoft.com/office/drawing/2014/main" id="{4A2C4459-CF13-5C49-AFC4-38CD37AEE30A}"/>
              </a:ext>
            </a:extLst>
          </p:cNvPr>
          <p:cNvPicPr>
            <a:picLocks noChangeAspect="1"/>
          </p:cNvPicPr>
          <p:nvPr/>
        </p:nvPicPr>
        <p:blipFill>
          <a:blip r:embed="rId3"/>
          <a:stretch>
            <a:fillRect/>
          </a:stretch>
        </p:blipFill>
        <p:spPr>
          <a:xfrm>
            <a:off x="1936225" y="2017857"/>
            <a:ext cx="6520877" cy="3581277"/>
          </a:xfrm>
          <a:prstGeom prst="rect">
            <a:avLst/>
          </a:prstGeom>
        </p:spPr>
      </p:pic>
    </p:spTree>
    <p:extLst>
      <p:ext uri="{BB962C8B-B14F-4D97-AF65-F5344CB8AC3E}">
        <p14:creationId xmlns:p14="http://schemas.microsoft.com/office/powerpoint/2010/main" val="5282697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E2CCC-28E2-B145-8EE7-AFB75DF918F6}"/>
              </a:ext>
            </a:extLst>
          </p:cNvPr>
          <p:cNvSpPr>
            <a:spLocks noGrp="1"/>
          </p:cNvSpPr>
          <p:nvPr>
            <p:ph type="title"/>
          </p:nvPr>
        </p:nvSpPr>
        <p:spPr/>
        <p:txBody>
          <a:bodyPr/>
          <a:lstStyle/>
          <a:p>
            <a:r>
              <a:rPr lang="en-DE" dirty="0"/>
              <a:t>LONG short T</a:t>
            </a:r>
            <a:r>
              <a:rPr lang="en-US" dirty="0"/>
              <a:t>e</a:t>
            </a:r>
            <a:r>
              <a:rPr lang="en-DE" dirty="0"/>
              <a:t>rm memory (LSTM)</a:t>
            </a:r>
          </a:p>
        </p:txBody>
      </p:sp>
      <p:sp>
        <p:nvSpPr>
          <p:cNvPr id="5" name="TextBox 4">
            <a:extLst>
              <a:ext uri="{FF2B5EF4-FFF2-40B4-BE49-F238E27FC236}">
                <a16:creationId xmlns:a16="http://schemas.microsoft.com/office/drawing/2014/main" id="{C09DA37A-46C4-9D48-8ABC-6BAD4A2A3B4F}"/>
              </a:ext>
            </a:extLst>
          </p:cNvPr>
          <p:cNvSpPr txBox="1"/>
          <p:nvPr/>
        </p:nvSpPr>
        <p:spPr>
          <a:xfrm>
            <a:off x="350728" y="1390389"/>
            <a:ext cx="9695145" cy="1938992"/>
          </a:xfrm>
          <a:prstGeom prst="rect">
            <a:avLst/>
          </a:prstGeom>
          <a:noFill/>
        </p:spPr>
        <p:txBody>
          <a:bodyPr wrap="square" rtlCol="0">
            <a:spAutoFit/>
          </a:bodyPr>
          <a:lstStyle/>
          <a:p>
            <a:r>
              <a:rPr lang="en-DE" sz="2400" dirty="0"/>
              <a:t>				How LSTM works ?</a:t>
            </a:r>
          </a:p>
          <a:p>
            <a:r>
              <a:rPr lang="en-DE" sz="2400" dirty="0"/>
              <a:t>			1. Forget  2. Store 3. Update 4. Output</a:t>
            </a:r>
          </a:p>
          <a:p>
            <a:r>
              <a:rPr lang="en-DE" sz="2400" dirty="0"/>
              <a:t>	Information is added or removed by via a structure called as gates.</a:t>
            </a:r>
          </a:p>
          <a:p>
            <a:endParaRPr lang="en-DE" sz="2400" dirty="0"/>
          </a:p>
          <a:p>
            <a:endParaRPr lang="en-DE" sz="2400" dirty="0"/>
          </a:p>
        </p:txBody>
      </p:sp>
      <p:pic>
        <p:nvPicPr>
          <p:cNvPr id="7" name="Picture 6">
            <a:extLst>
              <a:ext uri="{FF2B5EF4-FFF2-40B4-BE49-F238E27FC236}">
                <a16:creationId xmlns:a16="http://schemas.microsoft.com/office/drawing/2014/main" id="{FE52E14D-BF0B-2D42-ACFC-945646DF4631}"/>
              </a:ext>
            </a:extLst>
          </p:cNvPr>
          <p:cNvPicPr>
            <a:picLocks noChangeAspect="1"/>
          </p:cNvPicPr>
          <p:nvPr/>
        </p:nvPicPr>
        <p:blipFill>
          <a:blip r:embed="rId3"/>
          <a:stretch>
            <a:fillRect/>
          </a:stretch>
        </p:blipFill>
        <p:spPr>
          <a:xfrm>
            <a:off x="1816653" y="2522572"/>
            <a:ext cx="7112263" cy="3906067"/>
          </a:xfrm>
          <a:prstGeom prst="rect">
            <a:avLst/>
          </a:prstGeom>
        </p:spPr>
      </p:pic>
    </p:spTree>
    <p:extLst>
      <p:ext uri="{BB962C8B-B14F-4D97-AF65-F5344CB8AC3E}">
        <p14:creationId xmlns:p14="http://schemas.microsoft.com/office/powerpoint/2010/main" val="3124154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E2CCC-28E2-B145-8EE7-AFB75DF918F6}"/>
              </a:ext>
            </a:extLst>
          </p:cNvPr>
          <p:cNvSpPr>
            <a:spLocks noGrp="1"/>
          </p:cNvSpPr>
          <p:nvPr>
            <p:ph type="title"/>
          </p:nvPr>
        </p:nvSpPr>
        <p:spPr/>
        <p:txBody>
          <a:bodyPr/>
          <a:lstStyle/>
          <a:p>
            <a:r>
              <a:rPr lang="en-DE" dirty="0"/>
              <a:t>LSTM FORGET</a:t>
            </a:r>
          </a:p>
        </p:txBody>
      </p:sp>
      <p:sp>
        <p:nvSpPr>
          <p:cNvPr id="5" name="TextBox 4">
            <a:extLst>
              <a:ext uri="{FF2B5EF4-FFF2-40B4-BE49-F238E27FC236}">
                <a16:creationId xmlns:a16="http://schemas.microsoft.com/office/drawing/2014/main" id="{C09DA37A-46C4-9D48-8ABC-6BAD4A2A3B4F}"/>
              </a:ext>
            </a:extLst>
          </p:cNvPr>
          <p:cNvSpPr txBox="1"/>
          <p:nvPr/>
        </p:nvSpPr>
        <p:spPr>
          <a:xfrm>
            <a:off x="350728" y="1665961"/>
            <a:ext cx="9695145" cy="461665"/>
          </a:xfrm>
          <a:prstGeom prst="rect">
            <a:avLst/>
          </a:prstGeom>
          <a:noFill/>
        </p:spPr>
        <p:txBody>
          <a:bodyPr wrap="square" rtlCol="0">
            <a:spAutoFit/>
          </a:bodyPr>
          <a:lstStyle/>
          <a:p>
            <a:r>
              <a:rPr lang="en-DE" sz="2400" dirty="0"/>
              <a:t>LSTM forgets the irrelevant parts of previous steps.</a:t>
            </a:r>
          </a:p>
        </p:txBody>
      </p:sp>
      <p:sp>
        <p:nvSpPr>
          <p:cNvPr id="8" name="TextBox 7">
            <a:extLst>
              <a:ext uri="{FF2B5EF4-FFF2-40B4-BE49-F238E27FC236}">
                <a16:creationId xmlns:a16="http://schemas.microsoft.com/office/drawing/2014/main" id="{FB8391C3-229F-7441-8B91-46C94AAABF23}"/>
              </a:ext>
            </a:extLst>
          </p:cNvPr>
          <p:cNvSpPr txBox="1"/>
          <p:nvPr/>
        </p:nvSpPr>
        <p:spPr>
          <a:xfrm>
            <a:off x="350728" y="2607254"/>
            <a:ext cx="2903404" cy="4093428"/>
          </a:xfrm>
          <a:prstGeom prst="rect">
            <a:avLst/>
          </a:prstGeom>
          <a:noFill/>
        </p:spPr>
        <p:txBody>
          <a:bodyPr wrap="square" rtlCol="0">
            <a:spAutoFit/>
          </a:bodyPr>
          <a:lstStyle/>
          <a:p>
            <a:pPr marL="285750" indent="-285750" algn="just">
              <a:buFont typeface="Arial" panose="020B0604020202020204" pitchFamily="34" charset="0"/>
              <a:buChar char="•"/>
            </a:pPr>
            <a:r>
              <a:rPr lang="en-DE" sz="2000" dirty="0"/>
              <a:t>Consider, </a:t>
            </a:r>
            <a:r>
              <a:rPr lang="en-US" sz="2000" dirty="0"/>
              <a:t>h(t−1)  and x(t) concatenation, and outputs a number between 0 and 1 for each number in the cell state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1 = Completely keep this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0 = Completely forget this</a:t>
            </a:r>
            <a:endParaRPr lang="en-DE" sz="2000" dirty="0"/>
          </a:p>
        </p:txBody>
      </p:sp>
      <p:pic>
        <p:nvPicPr>
          <p:cNvPr id="10" name="Picture 9">
            <a:extLst>
              <a:ext uri="{FF2B5EF4-FFF2-40B4-BE49-F238E27FC236}">
                <a16:creationId xmlns:a16="http://schemas.microsoft.com/office/drawing/2014/main" id="{065E27C4-BB18-E245-BDB3-154241146C02}"/>
              </a:ext>
            </a:extLst>
          </p:cNvPr>
          <p:cNvPicPr>
            <a:picLocks noChangeAspect="1"/>
          </p:cNvPicPr>
          <p:nvPr/>
        </p:nvPicPr>
        <p:blipFill>
          <a:blip r:embed="rId3"/>
          <a:stretch>
            <a:fillRect/>
          </a:stretch>
        </p:blipFill>
        <p:spPr>
          <a:xfrm>
            <a:off x="4013372" y="2201519"/>
            <a:ext cx="7134791" cy="3755153"/>
          </a:xfrm>
          <a:prstGeom prst="rect">
            <a:avLst/>
          </a:prstGeom>
        </p:spPr>
      </p:pic>
    </p:spTree>
    <p:extLst>
      <p:ext uri="{BB962C8B-B14F-4D97-AF65-F5344CB8AC3E}">
        <p14:creationId xmlns:p14="http://schemas.microsoft.com/office/powerpoint/2010/main" val="19881244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91AD8A55-3A21-8F43-81AE-99B1C67AEC9A}"/>
              </a:ext>
            </a:extLst>
          </p:cNvPr>
          <p:cNvSpPr txBox="1">
            <a:spLocks/>
          </p:cNvSpPr>
          <p:nvPr/>
        </p:nvSpPr>
        <p:spPr>
          <a:xfrm>
            <a:off x="168497" y="53793"/>
            <a:ext cx="8727016" cy="1132540"/>
          </a:xfrm>
          <a:prstGeom prst="rect">
            <a:avLst/>
          </a:prstGeom>
        </p:spPr>
        <p:txBody>
          <a:bodyPr vert="horz" lIns="91440" tIns="45720" rIns="91440" bIns="45720" rtlCol="0" anchor="b">
            <a:noAutofit/>
          </a:bodyPr>
          <a:lstStyle>
            <a:lvl1pPr marL="0" marR="0" indent="0" algn="l" defTabSz="1219170" rtl="0" eaLnBrk="1" fontAlgn="auto" latinLnBrk="0" hangingPunct="1">
              <a:lnSpc>
                <a:spcPct val="100000"/>
              </a:lnSpc>
              <a:spcBef>
                <a:spcPct val="0"/>
              </a:spcBef>
              <a:spcAft>
                <a:spcPts val="0"/>
              </a:spcAft>
              <a:buClrTx/>
              <a:buSzTx/>
              <a:buFontTx/>
              <a:buNone/>
              <a:tabLst/>
              <a:defRPr sz="3200" b="0" kern="1200" cap="all" baseline="0">
                <a:solidFill>
                  <a:srgbClr val="86A315"/>
                </a:solidFill>
                <a:latin typeface="Frutiger 45 light" pitchFamily="34" charset="0"/>
                <a:ea typeface="+mj-ea"/>
                <a:cs typeface="+mj-cs"/>
              </a:defRPr>
            </a:lvl1pPr>
          </a:lstStyle>
          <a:p>
            <a:r>
              <a:rPr lang="en-DE" dirty="0"/>
              <a:t>LSTM Input Gate</a:t>
            </a:r>
          </a:p>
        </p:txBody>
      </p:sp>
      <p:sp>
        <p:nvSpPr>
          <p:cNvPr id="9" name="TextBox 8">
            <a:extLst>
              <a:ext uri="{FF2B5EF4-FFF2-40B4-BE49-F238E27FC236}">
                <a16:creationId xmlns:a16="http://schemas.microsoft.com/office/drawing/2014/main" id="{4BE807AB-AA54-C74C-9BDB-990851C4B1B4}"/>
              </a:ext>
            </a:extLst>
          </p:cNvPr>
          <p:cNvSpPr txBox="1"/>
          <p:nvPr/>
        </p:nvSpPr>
        <p:spPr>
          <a:xfrm>
            <a:off x="350728" y="1665961"/>
            <a:ext cx="9695145" cy="461665"/>
          </a:xfrm>
          <a:prstGeom prst="rect">
            <a:avLst/>
          </a:prstGeom>
          <a:noFill/>
        </p:spPr>
        <p:txBody>
          <a:bodyPr wrap="square" rtlCol="0">
            <a:spAutoFit/>
          </a:bodyPr>
          <a:lstStyle/>
          <a:p>
            <a:r>
              <a:rPr lang="en-DE" sz="2400" dirty="0"/>
              <a:t>LSTM stores the relevant new information in the cell state.</a:t>
            </a:r>
          </a:p>
        </p:txBody>
      </p:sp>
      <p:sp>
        <p:nvSpPr>
          <p:cNvPr id="11" name="TextBox 10">
            <a:extLst>
              <a:ext uri="{FF2B5EF4-FFF2-40B4-BE49-F238E27FC236}">
                <a16:creationId xmlns:a16="http://schemas.microsoft.com/office/drawing/2014/main" id="{A7DF3795-04CB-8248-AE92-03F3961B2DE1}"/>
              </a:ext>
            </a:extLst>
          </p:cNvPr>
          <p:cNvSpPr txBox="1"/>
          <p:nvPr/>
        </p:nvSpPr>
        <p:spPr>
          <a:xfrm>
            <a:off x="350728" y="2354893"/>
            <a:ext cx="3098944" cy="3108543"/>
          </a:xfrm>
          <a:prstGeom prst="rect">
            <a:avLst/>
          </a:prstGeom>
          <a:noFill/>
        </p:spPr>
        <p:txBody>
          <a:bodyPr wrap="square" rtlCol="0">
            <a:spAutoFit/>
          </a:bodyPr>
          <a:lstStyle/>
          <a:p>
            <a:pPr marL="285750" indent="-285750">
              <a:buFont typeface="Arial" panose="020B0604020202020204" pitchFamily="34" charset="0"/>
              <a:buChar char="•"/>
            </a:pPr>
            <a:r>
              <a:rPr lang="en-US" dirty="0"/>
              <a:t>To update the cell state, we have the input gate which</a:t>
            </a:r>
            <a:r>
              <a:rPr lang="en-US" sz="2000" dirty="0"/>
              <a:t> decides which values will be updated.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tanh layer creates a vector of new candidate values which will be carried forward.</a:t>
            </a:r>
          </a:p>
          <a:p>
            <a:pPr marL="285750" indent="-285750">
              <a:buFont typeface="Arial" panose="020B0604020202020204" pitchFamily="34" charset="0"/>
              <a:buChar char="•"/>
            </a:pPr>
            <a:endParaRPr lang="en-DE" dirty="0"/>
          </a:p>
        </p:txBody>
      </p:sp>
      <p:pic>
        <p:nvPicPr>
          <p:cNvPr id="13" name="Picture 12">
            <a:extLst>
              <a:ext uri="{FF2B5EF4-FFF2-40B4-BE49-F238E27FC236}">
                <a16:creationId xmlns:a16="http://schemas.microsoft.com/office/drawing/2014/main" id="{AC3A6DF5-DE8F-6043-B02D-3325605D9A32}"/>
              </a:ext>
            </a:extLst>
          </p:cNvPr>
          <p:cNvPicPr>
            <a:picLocks noChangeAspect="1"/>
          </p:cNvPicPr>
          <p:nvPr/>
        </p:nvPicPr>
        <p:blipFill>
          <a:blip r:embed="rId3"/>
          <a:stretch>
            <a:fillRect/>
          </a:stretch>
        </p:blipFill>
        <p:spPr>
          <a:xfrm>
            <a:off x="4420300" y="2104251"/>
            <a:ext cx="7035968" cy="3332827"/>
          </a:xfrm>
          <a:prstGeom prst="rect">
            <a:avLst/>
          </a:prstGeom>
        </p:spPr>
      </p:pic>
    </p:spTree>
    <p:extLst>
      <p:ext uri="{BB962C8B-B14F-4D97-AF65-F5344CB8AC3E}">
        <p14:creationId xmlns:p14="http://schemas.microsoft.com/office/powerpoint/2010/main" val="4015177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E2CCC-28E2-B145-8EE7-AFB75DF918F6}"/>
              </a:ext>
            </a:extLst>
          </p:cNvPr>
          <p:cNvSpPr>
            <a:spLocks noGrp="1"/>
          </p:cNvSpPr>
          <p:nvPr>
            <p:ph type="title"/>
          </p:nvPr>
        </p:nvSpPr>
        <p:spPr/>
        <p:txBody>
          <a:bodyPr/>
          <a:lstStyle/>
          <a:p>
            <a:r>
              <a:rPr lang="en-DE" dirty="0"/>
              <a:t>LSTM STORE/Cell State</a:t>
            </a:r>
          </a:p>
        </p:txBody>
      </p:sp>
      <p:sp>
        <p:nvSpPr>
          <p:cNvPr id="5" name="TextBox 4">
            <a:extLst>
              <a:ext uri="{FF2B5EF4-FFF2-40B4-BE49-F238E27FC236}">
                <a16:creationId xmlns:a16="http://schemas.microsoft.com/office/drawing/2014/main" id="{C09DA37A-46C4-9D48-8ABC-6BAD4A2A3B4F}"/>
              </a:ext>
            </a:extLst>
          </p:cNvPr>
          <p:cNvSpPr txBox="1"/>
          <p:nvPr/>
        </p:nvSpPr>
        <p:spPr>
          <a:xfrm>
            <a:off x="350728" y="1665961"/>
            <a:ext cx="9695145" cy="461665"/>
          </a:xfrm>
          <a:prstGeom prst="rect">
            <a:avLst/>
          </a:prstGeom>
          <a:noFill/>
        </p:spPr>
        <p:txBody>
          <a:bodyPr wrap="square" rtlCol="0">
            <a:spAutoFit/>
          </a:bodyPr>
          <a:lstStyle/>
          <a:p>
            <a:r>
              <a:rPr lang="en-DE" sz="2400" dirty="0"/>
              <a:t>LSTM selectively update cell state value</a:t>
            </a:r>
          </a:p>
        </p:txBody>
      </p:sp>
      <p:sp>
        <p:nvSpPr>
          <p:cNvPr id="8" name="TextBox 7">
            <a:extLst>
              <a:ext uri="{FF2B5EF4-FFF2-40B4-BE49-F238E27FC236}">
                <a16:creationId xmlns:a16="http://schemas.microsoft.com/office/drawing/2014/main" id="{515487F8-54BC-0F4A-B2AD-DF65EDA2A868}"/>
              </a:ext>
            </a:extLst>
          </p:cNvPr>
          <p:cNvSpPr txBox="1"/>
          <p:nvPr/>
        </p:nvSpPr>
        <p:spPr>
          <a:xfrm>
            <a:off x="350728" y="2442575"/>
            <a:ext cx="3308461" cy="3416320"/>
          </a:xfrm>
          <a:prstGeom prst="rect">
            <a:avLst/>
          </a:prstGeom>
          <a:noFill/>
        </p:spPr>
        <p:txBody>
          <a:bodyPr wrap="square" rtlCol="0">
            <a:spAutoFit/>
          </a:bodyPr>
          <a:lstStyle/>
          <a:p>
            <a:pPr marL="285750" indent="-285750">
              <a:buFont typeface="Arial" panose="020B0604020202020204" pitchFamily="34" charset="0"/>
              <a:buChar char="•"/>
            </a:pPr>
            <a:r>
              <a:rPr lang="en-DE" sz="2400" dirty="0"/>
              <a:t>Multiplication f</a:t>
            </a:r>
            <a:r>
              <a:rPr lang="en-DE" sz="2400" baseline="-25000" dirty="0"/>
              <a:t>t</a:t>
            </a:r>
            <a:r>
              <a:rPr lang="en-DE" sz="2400" dirty="0"/>
              <a:t> and cell state of previous cell C</a:t>
            </a:r>
            <a:r>
              <a:rPr lang="en-DE" sz="2400" baseline="-25000" dirty="0"/>
              <a:t>(t-1)</a:t>
            </a:r>
            <a:r>
              <a:rPr lang="en-DE" sz="2400" dirty="0"/>
              <a:t>decide to forget </a:t>
            </a:r>
          </a:p>
          <a:p>
            <a:pPr marL="285750" indent="-285750">
              <a:buFont typeface="Arial" panose="020B0604020202020204" pitchFamily="34" charset="0"/>
              <a:buChar char="•"/>
            </a:pPr>
            <a:endParaRPr lang="en-DE" sz="2400" dirty="0"/>
          </a:p>
          <a:p>
            <a:pPr marL="285750" indent="-285750">
              <a:buFont typeface="Arial" panose="020B0604020202020204" pitchFamily="34" charset="0"/>
              <a:buChar char="•"/>
            </a:pPr>
            <a:r>
              <a:rPr lang="en-DE" sz="2400" dirty="0"/>
              <a:t>Then we add the current store state creating the current state C</a:t>
            </a:r>
            <a:r>
              <a:rPr lang="en-DE" sz="2400" baseline="-25000" dirty="0"/>
              <a:t>t</a:t>
            </a:r>
          </a:p>
        </p:txBody>
      </p:sp>
      <p:pic>
        <p:nvPicPr>
          <p:cNvPr id="10" name="Picture 9">
            <a:extLst>
              <a:ext uri="{FF2B5EF4-FFF2-40B4-BE49-F238E27FC236}">
                <a16:creationId xmlns:a16="http://schemas.microsoft.com/office/drawing/2014/main" id="{AF35F284-96C3-6E47-874B-26A59D2C31A3}"/>
              </a:ext>
            </a:extLst>
          </p:cNvPr>
          <p:cNvPicPr>
            <a:picLocks noChangeAspect="1"/>
          </p:cNvPicPr>
          <p:nvPr/>
        </p:nvPicPr>
        <p:blipFill>
          <a:blip r:embed="rId3"/>
          <a:stretch>
            <a:fillRect/>
          </a:stretch>
        </p:blipFill>
        <p:spPr>
          <a:xfrm>
            <a:off x="4272742" y="2127626"/>
            <a:ext cx="7785839" cy="4097810"/>
          </a:xfrm>
          <a:prstGeom prst="rect">
            <a:avLst/>
          </a:prstGeom>
        </p:spPr>
      </p:pic>
    </p:spTree>
    <p:extLst>
      <p:ext uri="{BB962C8B-B14F-4D97-AF65-F5344CB8AC3E}">
        <p14:creationId xmlns:p14="http://schemas.microsoft.com/office/powerpoint/2010/main" val="2974688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E2CCC-28E2-B145-8EE7-AFB75DF918F6}"/>
              </a:ext>
            </a:extLst>
          </p:cNvPr>
          <p:cNvSpPr>
            <a:spLocks noGrp="1"/>
          </p:cNvSpPr>
          <p:nvPr>
            <p:ph type="title"/>
          </p:nvPr>
        </p:nvSpPr>
        <p:spPr/>
        <p:txBody>
          <a:bodyPr/>
          <a:lstStyle/>
          <a:p>
            <a:r>
              <a:rPr lang="en-DE" dirty="0"/>
              <a:t>LSTM Output</a:t>
            </a:r>
          </a:p>
        </p:txBody>
      </p:sp>
      <p:sp>
        <p:nvSpPr>
          <p:cNvPr id="5" name="TextBox 4">
            <a:extLst>
              <a:ext uri="{FF2B5EF4-FFF2-40B4-BE49-F238E27FC236}">
                <a16:creationId xmlns:a16="http://schemas.microsoft.com/office/drawing/2014/main" id="{C09DA37A-46C4-9D48-8ABC-6BAD4A2A3B4F}"/>
              </a:ext>
            </a:extLst>
          </p:cNvPr>
          <p:cNvSpPr txBox="1"/>
          <p:nvPr/>
        </p:nvSpPr>
        <p:spPr>
          <a:xfrm>
            <a:off x="350728" y="1665961"/>
            <a:ext cx="9695145" cy="461665"/>
          </a:xfrm>
          <a:prstGeom prst="rect">
            <a:avLst/>
          </a:prstGeom>
          <a:noFill/>
        </p:spPr>
        <p:txBody>
          <a:bodyPr wrap="square" rtlCol="0">
            <a:spAutoFit/>
          </a:bodyPr>
          <a:lstStyle/>
          <a:p>
            <a:r>
              <a:rPr lang="en-DE" sz="2400" dirty="0"/>
              <a:t>The output gate controls what information is sent to the next step</a:t>
            </a:r>
          </a:p>
        </p:txBody>
      </p:sp>
      <p:sp>
        <p:nvSpPr>
          <p:cNvPr id="8" name="TextBox 7">
            <a:extLst>
              <a:ext uri="{FF2B5EF4-FFF2-40B4-BE49-F238E27FC236}">
                <a16:creationId xmlns:a16="http://schemas.microsoft.com/office/drawing/2014/main" id="{E4B817E3-989B-8543-8BE8-6434A2CC7E6F}"/>
              </a:ext>
            </a:extLst>
          </p:cNvPr>
          <p:cNvSpPr txBox="1"/>
          <p:nvPr/>
        </p:nvSpPr>
        <p:spPr>
          <a:xfrm>
            <a:off x="350728" y="2442575"/>
            <a:ext cx="3999979" cy="1938992"/>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t>We run a sigmoid layer which decides what parts of the cell state we’re going to output. The things we remember.</a:t>
            </a:r>
            <a:endParaRPr lang="en-DE" sz="2400" dirty="0"/>
          </a:p>
        </p:txBody>
      </p:sp>
      <p:pic>
        <p:nvPicPr>
          <p:cNvPr id="10" name="Picture 9">
            <a:extLst>
              <a:ext uri="{FF2B5EF4-FFF2-40B4-BE49-F238E27FC236}">
                <a16:creationId xmlns:a16="http://schemas.microsoft.com/office/drawing/2014/main" id="{D7451CB9-3C5C-4B44-BACE-6FD8137BC7E9}"/>
              </a:ext>
            </a:extLst>
          </p:cNvPr>
          <p:cNvPicPr>
            <a:picLocks noChangeAspect="1"/>
          </p:cNvPicPr>
          <p:nvPr/>
        </p:nvPicPr>
        <p:blipFill>
          <a:blip r:embed="rId3"/>
          <a:stretch>
            <a:fillRect/>
          </a:stretch>
        </p:blipFill>
        <p:spPr>
          <a:xfrm>
            <a:off x="4399786" y="2340569"/>
            <a:ext cx="7566733" cy="3584242"/>
          </a:xfrm>
          <a:prstGeom prst="rect">
            <a:avLst/>
          </a:prstGeom>
        </p:spPr>
      </p:pic>
    </p:spTree>
    <p:extLst>
      <p:ext uri="{BB962C8B-B14F-4D97-AF65-F5344CB8AC3E}">
        <p14:creationId xmlns:p14="http://schemas.microsoft.com/office/powerpoint/2010/main" val="2892878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E2CCC-28E2-B145-8EE7-AFB75DF918F6}"/>
              </a:ext>
            </a:extLst>
          </p:cNvPr>
          <p:cNvSpPr>
            <a:spLocks noGrp="1"/>
          </p:cNvSpPr>
          <p:nvPr>
            <p:ph type="title"/>
          </p:nvPr>
        </p:nvSpPr>
        <p:spPr/>
        <p:txBody>
          <a:bodyPr/>
          <a:lstStyle/>
          <a:p>
            <a:r>
              <a:rPr lang="en-DE" dirty="0"/>
              <a:t>Long short term memory</a:t>
            </a:r>
          </a:p>
        </p:txBody>
      </p:sp>
      <p:sp>
        <p:nvSpPr>
          <p:cNvPr id="6" name="TextBox 5">
            <a:extLst>
              <a:ext uri="{FF2B5EF4-FFF2-40B4-BE49-F238E27FC236}">
                <a16:creationId xmlns:a16="http://schemas.microsoft.com/office/drawing/2014/main" id="{EE78FB16-AAF8-BC4B-87B0-E7A79AB34D43}"/>
              </a:ext>
            </a:extLst>
          </p:cNvPr>
          <p:cNvSpPr txBox="1"/>
          <p:nvPr/>
        </p:nvSpPr>
        <p:spPr>
          <a:xfrm>
            <a:off x="350728" y="1678487"/>
            <a:ext cx="9695145" cy="461665"/>
          </a:xfrm>
          <a:prstGeom prst="rect">
            <a:avLst/>
          </a:prstGeom>
          <a:noFill/>
        </p:spPr>
        <p:txBody>
          <a:bodyPr wrap="square" rtlCol="0">
            <a:spAutoFit/>
          </a:bodyPr>
          <a:lstStyle/>
          <a:p>
            <a:r>
              <a:rPr lang="en-DE" sz="2400" dirty="0"/>
              <a:t>			1. Forget  2. Store 3. Update 4. Output</a:t>
            </a:r>
          </a:p>
        </p:txBody>
      </p:sp>
      <p:pic>
        <p:nvPicPr>
          <p:cNvPr id="4" name="Picture 3">
            <a:extLst>
              <a:ext uri="{FF2B5EF4-FFF2-40B4-BE49-F238E27FC236}">
                <a16:creationId xmlns:a16="http://schemas.microsoft.com/office/drawing/2014/main" id="{C93C587D-66C7-D34B-81B9-D5279B870B93}"/>
              </a:ext>
            </a:extLst>
          </p:cNvPr>
          <p:cNvPicPr>
            <a:picLocks noChangeAspect="1"/>
          </p:cNvPicPr>
          <p:nvPr/>
        </p:nvPicPr>
        <p:blipFill>
          <a:blip r:embed="rId3"/>
          <a:stretch>
            <a:fillRect/>
          </a:stretch>
        </p:blipFill>
        <p:spPr>
          <a:xfrm>
            <a:off x="1841327" y="2140152"/>
            <a:ext cx="7402882" cy="4164121"/>
          </a:xfrm>
          <a:prstGeom prst="rect">
            <a:avLst/>
          </a:prstGeom>
        </p:spPr>
      </p:pic>
    </p:spTree>
    <p:extLst>
      <p:ext uri="{BB962C8B-B14F-4D97-AF65-F5344CB8AC3E}">
        <p14:creationId xmlns:p14="http://schemas.microsoft.com/office/powerpoint/2010/main" val="2457192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E2CCC-28E2-B145-8EE7-AFB75DF918F6}"/>
              </a:ext>
            </a:extLst>
          </p:cNvPr>
          <p:cNvSpPr>
            <a:spLocks noGrp="1"/>
          </p:cNvSpPr>
          <p:nvPr>
            <p:ph type="title"/>
          </p:nvPr>
        </p:nvSpPr>
        <p:spPr/>
        <p:txBody>
          <a:bodyPr/>
          <a:lstStyle/>
          <a:p>
            <a:r>
              <a:rPr lang="en-DE" dirty="0"/>
              <a:t>LSTM CELL in a function</a:t>
            </a:r>
          </a:p>
        </p:txBody>
      </p:sp>
      <p:pic>
        <p:nvPicPr>
          <p:cNvPr id="2" name="Picture 1">
            <a:extLst>
              <a:ext uri="{FF2B5EF4-FFF2-40B4-BE49-F238E27FC236}">
                <a16:creationId xmlns:a16="http://schemas.microsoft.com/office/drawing/2014/main" id="{B5EC92EA-C66C-B249-AB85-F5015A2C0C36}"/>
              </a:ext>
            </a:extLst>
          </p:cNvPr>
          <p:cNvPicPr>
            <a:picLocks noChangeAspect="1"/>
          </p:cNvPicPr>
          <p:nvPr/>
        </p:nvPicPr>
        <p:blipFill>
          <a:blip r:embed="rId3"/>
          <a:stretch>
            <a:fillRect/>
          </a:stretch>
        </p:blipFill>
        <p:spPr>
          <a:xfrm>
            <a:off x="2134725" y="1186333"/>
            <a:ext cx="7547894" cy="5409023"/>
          </a:xfrm>
          <a:prstGeom prst="rect">
            <a:avLst/>
          </a:prstGeom>
        </p:spPr>
      </p:pic>
    </p:spTree>
    <p:extLst>
      <p:ext uri="{BB962C8B-B14F-4D97-AF65-F5344CB8AC3E}">
        <p14:creationId xmlns:p14="http://schemas.microsoft.com/office/powerpoint/2010/main" val="20619838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19</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LSTM – Key concepts</a:t>
            </a:r>
          </a:p>
        </p:txBody>
      </p:sp>
      <p:sp>
        <p:nvSpPr>
          <p:cNvPr id="2" name="Rectangle 1">
            <a:extLst>
              <a:ext uri="{FF2B5EF4-FFF2-40B4-BE49-F238E27FC236}">
                <a16:creationId xmlns:a16="http://schemas.microsoft.com/office/drawing/2014/main" id="{16A51A24-ED23-4148-9FA5-B4A1E6C7A3B1}"/>
              </a:ext>
            </a:extLst>
          </p:cNvPr>
          <p:cNvSpPr/>
          <p:nvPr/>
        </p:nvSpPr>
        <p:spPr>
          <a:xfrm>
            <a:off x="416984" y="1186334"/>
            <a:ext cx="9641416" cy="4493538"/>
          </a:xfrm>
          <a:prstGeom prst="rect">
            <a:avLst/>
          </a:prstGeom>
        </p:spPr>
        <p:txBody>
          <a:bodyPr wrap="square">
            <a:spAutoFit/>
          </a:bodyPr>
          <a:lstStyle/>
          <a:p>
            <a:r>
              <a:rPr lang="en-US" sz="2600" b="1" i="0" dirty="0">
                <a:effectLst/>
                <a:latin typeface="medium-content-serif-font"/>
              </a:rPr>
              <a:t>Forget gate</a:t>
            </a:r>
            <a:r>
              <a:rPr lang="en-US" sz="2600" b="0" i="0" dirty="0">
                <a:effectLst/>
                <a:latin typeface="medium-content-serif-font"/>
              </a:rPr>
              <a:t> — Decides which information should be kept and which should be discarded.</a:t>
            </a:r>
          </a:p>
          <a:p>
            <a:endParaRPr lang="en-US" sz="2600" b="0" i="0" dirty="0">
              <a:effectLst/>
              <a:latin typeface="medium-content-serif-font"/>
            </a:endParaRPr>
          </a:p>
          <a:p>
            <a:r>
              <a:rPr lang="en-US" sz="2600" b="1" i="0" dirty="0">
                <a:effectLst/>
                <a:latin typeface="medium-content-serif-font"/>
              </a:rPr>
              <a:t>Input gate</a:t>
            </a:r>
            <a:r>
              <a:rPr lang="en-US" sz="2600" b="0" i="0" dirty="0">
                <a:effectLst/>
                <a:latin typeface="medium-content-serif-font"/>
              </a:rPr>
              <a:t> — Updates the cell state.</a:t>
            </a:r>
          </a:p>
          <a:p>
            <a:endParaRPr lang="en-US" sz="2600" b="0" i="0" dirty="0">
              <a:effectLst/>
              <a:latin typeface="medium-content-serif-font"/>
            </a:endParaRPr>
          </a:p>
          <a:p>
            <a:r>
              <a:rPr lang="en-US" sz="2600" b="1" i="0" dirty="0">
                <a:effectLst/>
                <a:latin typeface="medium-content-serif-font"/>
              </a:rPr>
              <a:t>Output gate</a:t>
            </a:r>
            <a:r>
              <a:rPr lang="en-US" sz="2600" b="0" i="0" dirty="0">
                <a:effectLst/>
                <a:latin typeface="medium-content-serif-font"/>
              </a:rPr>
              <a:t> — Decides what the next </a:t>
            </a:r>
            <a:r>
              <a:rPr lang="en-US" sz="2600" b="0" i="1" dirty="0">
                <a:effectLst/>
                <a:latin typeface="medium-content-serif-font"/>
              </a:rPr>
              <a:t>hidden state(</a:t>
            </a:r>
            <a:r>
              <a:rPr lang="en-US" sz="2600" b="0" i="0" dirty="0">
                <a:effectLst/>
                <a:latin typeface="medium-content-serif-font"/>
              </a:rPr>
              <a:t>contains information on previous inputs)</a:t>
            </a:r>
            <a:r>
              <a:rPr lang="en-US" sz="2600" b="0" i="1" dirty="0">
                <a:effectLst/>
                <a:latin typeface="medium-content-serif-font"/>
              </a:rPr>
              <a:t> </a:t>
            </a:r>
            <a:r>
              <a:rPr lang="en-US" sz="2600" b="0" i="0" dirty="0">
                <a:effectLst/>
                <a:latin typeface="medium-content-serif-font"/>
              </a:rPr>
              <a:t>should be.</a:t>
            </a:r>
          </a:p>
          <a:p>
            <a:endParaRPr lang="en-US" sz="2600" b="0" i="0" dirty="0">
              <a:effectLst/>
              <a:latin typeface="medium-content-serif-font"/>
            </a:endParaRPr>
          </a:p>
          <a:p>
            <a:r>
              <a:rPr lang="en-US" sz="2600" b="1" i="0" dirty="0">
                <a:effectLst/>
                <a:latin typeface="medium-content-serif-font"/>
              </a:rPr>
              <a:t>Cell state</a:t>
            </a:r>
            <a:r>
              <a:rPr lang="en-US" sz="2600" b="0" i="0" dirty="0">
                <a:effectLst/>
                <a:latin typeface="medium-content-serif-font"/>
              </a:rPr>
              <a:t> — Acts as a highway that transports relative information along the sequence chain.</a:t>
            </a:r>
          </a:p>
          <a:p>
            <a:endParaRPr lang="en-US" sz="2600" dirty="0">
              <a:latin typeface="medium-content-serif-font"/>
            </a:endParaRPr>
          </a:p>
        </p:txBody>
      </p:sp>
    </p:spTree>
    <p:extLst>
      <p:ext uri="{BB962C8B-B14F-4D97-AF65-F5344CB8AC3E}">
        <p14:creationId xmlns:p14="http://schemas.microsoft.com/office/powerpoint/2010/main" val="1151676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5C34F5-FD37-0742-B789-EB7F706E7EC7}"/>
              </a:ext>
            </a:extLst>
          </p:cNvPr>
          <p:cNvSpPr>
            <a:spLocks noGrp="1"/>
          </p:cNvSpPr>
          <p:nvPr>
            <p:ph sz="quarter" idx="12"/>
          </p:nvPr>
        </p:nvSpPr>
        <p:spPr>
          <a:xfrm>
            <a:off x="249403" y="1538127"/>
            <a:ext cx="10775949" cy="3216275"/>
          </a:xfrm>
        </p:spPr>
        <p:txBody>
          <a:bodyPr/>
          <a:lstStyle/>
          <a:p>
            <a:pPr>
              <a:buFont typeface="Arial" panose="020B0604020202020204" pitchFamily="34" charset="0"/>
              <a:buChar char="•"/>
            </a:pPr>
            <a:r>
              <a:rPr lang="en-US" dirty="0"/>
              <a:t>Recurrent Neural Networks suffer from short-term memory. </a:t>
            </a:r>
          </a:p>
          <a:p>
            <a:pPr>
              <a:buFont typeface="Arial" panose="020B0604020202020204" pitchFamily="34" charset="0"/>
              <a:buChar char="•"/>
            </a:pPr>
            <a:r>
              <a:rPr lang="en-US" dirty="0"/>
              <a:t>If a sequence is long enough, they’ll have a hard time carrying information from earlier time steps to later ones. </a:t>
            </a:r>
          </a:p>
          <a:p>
            <a:pPr>
              <a:buFont typeface="Arial" panose="020B0604020202020204" pitchFamily="34" charset="0"/>
              <a:buChar char="•"/>
            </a:pPr>
            <a:r>
              <a:rPr lang="en-US" dirty="0"/>
              <a:t>If you are trying to process a paragraph of text to do predictions, RNN’s may leave out important information from the beginning.</a:t>
            </a:r>
          </a:p>
          <a:p>
            <a:pPr algn="just"/>
            <a:endParaRPr lang="en-DE" dirty="0"/>
          </a:p>
        </p:txBody>
      </p:sp>
      <p:sp>
        <p:nvSpPr>
          <p:cNvPr id="3" name="Title 2">
            <a:extLst>
              <a:ext uri="{FF2B5EF4-FFF2-40B4-BE49-F238E27FC236}">
                <a16:creationId xmlns:a16="http://schemas.microsoft.com/office/drawing/2014/main" id="{395B7C0E-1A93-E54B-AEDD-14655529B595}"/>
              </a:ext>
            </a:extLst>
          </p:cNvPr>
          <p:cNvSpPr>
            <a:spLocks noGrp="1"/>
          </p:cNvSpPr>
          <p:nvPr>
            <p:ph type="title"/>
          </p:nvPr>
        </p:nvSpPr>
        <p:spPr/>
        <p:txBody>
          <a:bodyPr/>
          <a:lstStyle/>
          <a:p>
            <a:r>
              <a:rPr lang="en-US" dirty="0"/>
              <a:t>The Problem, Short-term Memory</a:t>
            </a:r>
            <a:br>
              <a:rPr lang="en-US" dirty="0"/>
            </a:br>
            <a:endParaRPr lang="en-DE" dirty="0"/>
          </a:p>
        </p:txBody>
      </p:sp>
    </p:spTree>
    <p:extLst>
      <p:ext uri="{BB962C8B-B14F-4D97-AF65-F5344CB8AC3E}">
        <p14:creationId xmlns:p14="http://schemas.microsoft.com/office/powerpoint/2010/main" val="50019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20</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LSTM Hyperparameters tuning tips</a:t>
            </a:r>
          </a:p>
        </p:txBody>
      </p:sp>
      <p:sp>
        <p:nvSpPr>
          <p:cNvPr id="2" name="Rectangle 1">
            <a:extLst>
              <a:ext uri="{FF2B5EF4-FFF2-40B4-BE49-F238E27FC236}">
                <a16:creationId xmlns:a16="http://schemas.microsoft.com/office/drawing/2014/main" id="{16A51A24-ED23-4148-9FA5-B4A1E6C7A3B1}"/>
              </a:ext>
            </a:extLst>
          </p:cNvPr>
          <p:cNvSpPr/>
          <p:nvPr/>
        </p:nvSpPr>
        <p:spPr>
          <a:xfrm>
            <a:off x="416984" y="1186334"/>
            <a:ext cx="9754150" cy="4832092"/>
          </a:xfrm>
          <a:prstGeom prst="rect">
            <a:avLst/>
          </a:prstGeom>
        </p:spPr>
        <p:txBody>
          <a:bodyPr wrap="square">
            <a:spAutoFit/>
          </a:bodyPr>
          <a:lstStyle/>
          <a:p>
            <a:pPr marL="285750" indent="-285750">
              <a:buFont typeface="Arial" panose="020B0604020202020204" pitchFamily="34" charset="0"/>
              <a:buChar char="•"/>
            </a:pPr>
            <a:r>
              <a:rPr lang="en-US" sz="2400" dirty="0"/>
              <a:t>Regularization helps: regularization methods include l1, l2, and dropout among others.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larger the network, the more powerful, but it’s also easier to overfit.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More data is almost always better, because it helps fight overfitting.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Train over multiple epochs (complete passes through the dataset).</a:t>
            </a:r>
          </a:p>
          <a:p>
            <a:endParaRPr lang="en-US" sz="2400" dirty="0"/>
          </a:p>
          <a:p>
            <a:pPr marL="285750" indent="-285750">
              <a:buFont typeface="Arial" panose="020B0604020202020204" pitchFamily="34" charset="0"/>
              <a:buChar char="•"/>
            </a:pPr>
            <a:r>
              <a:rPr lang="en-US" sz="2400" dirty="0"/>
              <a:t>Evaluate test set performance at each epoch to know when to stop (early stopping).</a:t>
            </a:r>
          </a:p>
          <a:p>
            <a:endParaRPr lang="en-US" dirty="0"/>
          </a:p>
          <a:p>
            <a:endParaRPr lang="en-US" sz="2600" dirty="0">
              <a:latin typeface="medium-content-serif-font"/>
            </a:endParaRPr>
          </a:p>
        </p:txBody>
      </p:sp>
    </p:spTree>
    <p:extLst>
      <p:ext uri="{BB962C8B-B14F-4D97-AF65-F5344CB8AC3E}">
        <p14:creationId xmlns:p14="http://schemas.microsoft.com/office/powerpoint/2010/main" val="4075811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21</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RNN and LSTM Applications</a:t>
            </a:r>
          </a:p>
        </p:txBody>
      </p:sp>
      <p:sp>
        <p:nvSpPr>
          <p:cNvPr id="5" name="Inhaltsplatzhalter 2">
            <a:extLst>
              <a:ext uri="{FF2B5EF4-FFF2-40B4-BE49-F238E27FC236}">
                <a16:creationId xmlns:a16="http://schemas.microsoft.com/office/drawing/2014/main" id="{CE6356CF-8F21-044D-86D6-B1CEFE29C04E}"/>
              </a:ext>
            </a:extLst>
          </p:cNvPr>
          <p:cNvSpPr txBox="1">
            <a:spLocks/>
          </p:cNvSpPr>
          <p:nvPr/>
        </p:nvSpPr>
        <p:spPr>
          <a:xfrm>
            <a:off x="43237" y="1472344"/>
            <a:ext cx="11503550" cy="566270"/>
          </a:xfrm>
          <a:prstGeom prst="rect">
            <a:avLst/>
          </a:prstGeom>
        </p:spPr>
        <p:txBody>
          <a:bodyPr vert="horz" lIns="121920" tIns="60960" rIns="121920" bIns="60960" rtlCol="0">
            <a:noAutofit/>
          </a:bodyPr>
          <a:lstStyle>
            <a:lvl1pPr marL="342900" indent="-342900" algn="l" defTabSz="914400" rtl="0" eaLnBrk="1" latinLnBrk="0" hangingPunct="1">
              <a:lnSpc>
                <a:spcPts val="2800"/>
              </a:lnSpc>
              <a:spcBef>
                <a:spcPts val="1200"/>
              </a:spcBef>
              <a:buClrTx/>
              <a:buFont typeface="Frutiger 45 light" panose="020B0500000000000000" pitchFamily="34" charset="0"/>
              <a:buChar char="&gt;"/>
              <a:defRPr sz="2000" kern="1200">
                <a:solidFill>
                  <a:schemeClr val="tx1"/>
                </a:solidFill>
                <a:latin typeface="Frutiger 45 light" pitchFamily="34" charset="0"/>
                <a:ea typeface="+mn-ea"/>
                <a:cs typeface="+mn-cs"/>
              </a:defRPr>
            </a:lvl1pPr>
            <a:lvl2pPr marL="742950" indent="-28575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800"/>
              </a:spcBef>
              <a:buNone/>
              <a:defRPr/>
            </a:pPr>
            <a:r>
              <a:rPr lang="en-US" sz="2800" dirty="0"/>
              <a:t>Music Generation</a:t>
            </a:r>
            <a:endParaRPr lang="en-US" sz="2800" dirty="0">
              <a:latin typeface="+mn-lt"/>
            </a:endParaRPr>
          </a:p>
        </p:txBody>
      </p:sp>
      <p:pic>
        <p:nvPicPr>
          <p:cNvPr id="6" name="Online Media 5" descr="Chopin Music Generation with RNN (Recurrent Neural Networks) and Deep Learning">
            <a:hlinkClick r:id="" action="ppaction://media"/>
            <a:extLst>
              <a:ext uri="{FF2B5EF4-FFF2-40B4-BE49-F238E27FC236}">
                <a16:creationId xmlns:a16="http://schemas.microsoft.com/office/drawing/2014/main" id="{6F0C9A34-29C0-CE42-AB7D-4A640CC3D214}"/>
              </a:ext>
            </a:extLst>
          </p:cNvPr>
          <p:cNvPicPr>
            <a:picLocks noRot="1" noChangeAspect="1"/>
          </p:cNvPicPr>
          <p:nvPr>
            <a:videoFile r:link="rId1"/>
          </p:nvPr>
        </p:nvPicPr>
        <p:blipFill>
          <a:blip r:embed="rId4"/>
          <a:stretch>
            <a:fillRect/>
          </a:stretch>
        </p:blipFill>
        <p:spPr>
          <a:xfrm>
            <a:off x="6052763" y="2151347"/>
            <a:ext cx="6096000" cy="3429000"/>
          </a:xfrm>
          <a:prstGeom prst="rect">
            <a:avLst/>
          </a:prstGeom>
        </p:spPr>
      </p:pic>
      <p:sp>
        <p:nvSpPr>
          <p:cNvPr id="7" name="TextBox 6">
            <a:extLst>
              <a:ext uri="{FF2B5EF4-FFF2-40B4-BE49-F238E27FC236}">
                <a16:creationId xmlns:a16="http://schemas.microsoft.com/office/drawing/2014/main" id="{CB960429-A39C-A54C-A1EB-D50A2439C7D4}"/>
              </a:ext>
            </a:extLst>
          </p:cNvPr>
          <p:cNvSpPr txBox="1"/>
          <p:nvPr/>
        </p:nvSpPr>
        <p:spPr>
          <a:xfrm>
            <a:off x="696786" y="2436386"/>
            <a:ext cx="5210827" cy="2677656"/>
          </a:xfrm>
          <a:prstGeom prst="rect">
            <a:avLst/>
          </a:prstGeom>
          <a:noFill/>
        </p:spPr>
        <p:txBody>
          <a:bodyPr wrap="square" rtlCol="0">
            <a:spAutoFit/>
          </a:bodyPr>
          <a:lstStyle/>
          <a:p>
            <a:r>
              <a:rPr lang="en-DE" sz="2400" dirty="0"/>
              <a:t>Input – Sheet Music</a:t>
            </a:r>
          </a:p>
          <a:p>
            <a:endParaRPr lang="en-DE" sz="2400" dirty="0"/>
          </a:p>
          <a:p>
            <a:r>
              <a:rPr lang="en-DE" sz="2400" dirty="0"/>
              <a:t>Output – Next Character in sheet music</a:t>
            </a:r>
          </a:p>
          <a:p>
            <a:endParaRPr lang="en-DE" sz="2400" dirty="0"/>
          </a:p>
          <a:p>
            <a:r>
              <a:rPr lang="en-DE" sz="2400" dirty="0"/>
              <a:t>Classic Example of many to many with input length != Output length.</a:t>
            </a:r>
          </a:p>
          <a:p>
            <a:endParaRPr lang="en-DE" sz="2400" dirty="0"/>
          </a:p>
        </p:txBody>
      </p:sp>
    </p:spTree>
    <p:extLst>
      <p:ext uri="{BB962C8B-B14F-4D97-AF65-F5344CB8AC3E}">
        <p14:creationId xmlns:p14="http://schemas.microsoft.com/office/powerpoint/2010/main" val="130818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22</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RNN and LSTM Applications</a:t>
            </a:r>
          </a:p>
        </p:txBody>
      </p:sp>
      <p:sp>
        <p:nvSpPr>
          <p:cNvPr id="5" name="Inhaltsplatzhalter 2">
            <a:extLst>
              <a:ext uri="{FF2B5EF4-FFF2-40B4-BE49-F238E27FC236}">
                <a16:creationId xmlns:a16="http://schemas.microsoft.com/office/drawing/2014/main" id="{CE6356CF-8F21-044D-86D6-B1CEFE29C04E}"/>
              </a:ext>
            </a:extLst>
          </p:cNvPr>
          <p:cNvSpPr txBox="1">
            <a:spLocks/>
          </p:cNvSpPr>
          <p:nvPr/>
        </p:nvSpPr>
        <p:spPr>
          <a:xfrm>
            <a:off x="43237" y="1472344"/>
            <a:ext cx="11503550" cy="566270"/>
          </a:xfrm>
          <a:prstGeom prst="rect">
            <a:avLst/>
          </a:prstGeom>
        </p:spPr>
        <p:txBody>
          <a:bodyPr vert="horz" lIns="121920" tIns="60960" rIns="121920" bIns="60960" rtlCol="0">
            <a:noAutofit/>
          </a:bodyPr>
          <a:lstStyle>
            <a:lvl1pPr marL="342900" indent="-342900" algn="l" defTabSz="914400" rtl="0" eaLnBrk="1" latinLnBrk="0" hangingPunct="1">
              <a:lnSpc>
                <a:spcPts val="2800"/>
              </a:lnSpc>
              <a:spcBef>
                <a:spcPts val="1200"/>
              </a:spcBef>
              <a:buClrTx/>
              <a:buFont typeface="Frutiger 45 light" panose="020B0500000000000000" pitchFamily="34" charset="0"/>
              <a:buChar char="&gt;"/>
              <a:defRPr sz="2000" kern="1200">
                <a:solidFill>
                  <a:schemeClr val="tx1"/>
                </a:solidFill>
                <a:latin typeface="Frutiger 45 light" pitchFamily="34" charset="0"/>
                <a:ea typeface="+mn-ea"/>
                <a:cs typeface="+mn-cs"/>
              </a:defRPr>
            </a:lvl1pPr>
            <a:lvl2pPr marL="742950" indent="-28575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800"/>
              </a:spcBef>
              <a:buNone/>
              <a:defRPr/>
            </a:pPr>
            <a:r>
              <a:rPr lang="en-US" sz="2800" dirty="0"/>
              <a:t>Sentiment Classification</a:t>
            </a:r>
            <a:endParaRPr lang="en-US" sz="2800" dirty="0">
              <a:latin typeface="+mn-lt"/>
            </a:endParaRPr>
          </a:p>
        </p:txBody>
      </p:sp>
      <p:sp>
        <p:nvSpPr>
          <p:cNvPr id="7" name="TextBox 6">
            <a:extLst>
              <a:ext uri="{FF2B5EF4-FFF2-40B4-BE49-F238E27FC236}">
                <a16:creationId xmlns:a16="http://schemas.microsoft.com/office/drawing/2014/main" id="{CB960429-A39C-A54C-A1EB-D50A2439C7D4}"/>
              </a:ext>
            </a:extLst>
          </p:cNvPr>
          <p:cNvSpPr txBox="1"/>
          <p:nvPr/>
        </p:nvSpPr>
        <p:spPr>
          <a:xfrm>
            <a:off x="696786" y="2436386"/>
            <a:ext cx="5210827" cy="1938992"/>
          </a:xfrm>
          <a:prstGeom prst="rect">
            <a:avLst/>
          </a:prstGeom>
          <a:noFill/>
        </p:spPr>
        <p:txBody>
          <a:bodyPr wrap="square" rtlCol="0">
            <a:spAutoFit/>
          </a:bodyPr>
          <a:lstStyle/>
          <a:p>
            <a:r>
              <a:rPr lang="en-DE" sz="2400" dirty="0"/>
              <a:t>Input – Sequence of words</a:t>
            </a:r>
          </a:p>
          <a:p>
            <a:endParaRPr lang="en-DE" sz="2400" dirty="0"/>
          </a:p>
          <a:p>
            <a:r>
              <a:rPr lang="en-DE" sz="2400" dirty="0"/>
              <a:t>Output - Probability of the sentiment.</a:t>
            </a:r>
          </a:p>
          <a:p>
            <a:endParaRPr lang="en-DE" sz="2400" dirty="0"/>
          </a:p>
          <a:p>
            <a:r>
              <a:rPr lang="en-DE" sz="2400" dirty="0"/>
              <a:t>Classic Example of many to 1.</a:t>
            </a:r>
          </a:p>
        </p:txBody>
      </p:sp>
      <p:pic>
        <p:nvPicPr>
          <p:cNvPr id="2" name="Picture 1">
            <a:extLst>
              <a:ext uri="{FF2B5EF4-FFF2-40B4-BE49-F238E27FC236}">
                <a16:creationId xmlns:a16="http://schemas.microsoft.com/office/drawing/2014/main" id="{E47D155E-D0FD-4A4E-B3FE-83038398996C}"/>
              </a:ext>
            </a:extLst>
          </p:cNvPr>
          <p:cNvPicPr>
            <a:picLocks noChangeAspect="1"/>
          </p:cNvPicPr>
          <p:nvPr/>
        </p:nvPicPr>
        <p:blipFill>
          <a:blip r:embed="rId3"/>
          <a:stretch>
            <a:fillRect/>
          </a:stretch>
        </p:blipFill>
        <p:spPr>
          <a:xfrm>
            <a:off x="6704990" y="2173048"/>
            <a:ext cx="3953734" cy="4052388"/>
          </a:xfrm>
          <a:prstGeom prst="rect">
            <a:avLst/>
          </a:prstGeom>
        </p:spPr>
      </p:pic>
    </p:spTree>
    <p:extLst>
      <p:ext uri="{BB962C8B-B14F-4D97-AF65-F5344CB8AC3E}">
        <p14:creationId xmlns:p14="http://schemas.microsoft.com/office/powerpoint/2010/main" val="3982438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23</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RNN and LSTM Applications</a:t>
            </a:r>
          </a:p>
        </p:txBody>
      </p:sp>
      <p:sp>
        <p:nvSpPr>
          <p:cNvPr id="5" name="Inhaltsplatzhalter 2">
            <a:extLst>
              <a:ext uri="{FF2B5EF4-FFF2-40B4-BE49-F238E27FC236}">
                <a16:creationId xmlns:a16="http://schemas.microsoft.com/office/drawing/2014/main" id="{CE6356CF-8F21-044D-86D6-B1CEFE29C04E}"/>
              </a:ext>
            </a:extLst>
          </p:cNvPr>
          <p:cNvSpPr txBox="1">
            <a:spLocks/>
          </p:cNvSpPr>
          <p:nvPr/>
        </p:nvSpPr>
        <p:spPr>
          <a:xfrm>
            <a:off x="43237" y="1472344"/>
            <a:ext cx="11503550" cy="566270"/>
          </a:xfrm>
          <a:prstGeom prst="rect">
            <a:avLst/>
          </a:prstGeom>
        </p:spPr>
        <p:txBody>
          <a:bodyPr vert="horz" lIns="121920" tIns="60960" rIns="121920" bIns="60960" rtlCol="0">
            <a:noAutofit/>
          </a:bodyPr>
          <a:lstStyle>
            <a:lvl1pPr marL="342900" indent="-342900" algn="l" defTabSz="914400" rtl="0" eaLnBrk="1" latinLnBrk="0" hangingPunct="1">
              <a:lnSpc>
                <a:spcPts val="2800"/>
              </a:lnSpc>
              <a:spcBef>
                <a:spcPts val="1200"/>
              </a:spcBef>
              <a:buClrTx/>
              <a:buFont typeface="Frutiger 45 light" panose="020B0500000000000000" pitchFamily="34" charset="0"/>
              <a:buChar char="&gt;"/>
              <a:defRPr sz="2000" kern="1200">
                <a:solidFill>
                  <a:schemeClr val="tx1"/>
                </a:solidFill>
                <a:latin typeface="Frutiger 45 light" pitchFamily="34" charset="0"/>
                <a:ea typeface="+mn-ea"/>
                <a:cs typeface="+mn-cs"/>
              </a:defRPr>
            </a:lvl1pPr>
            <a:lvl2pPr marL="742950" indent="-28575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800"/>
              </a:spcBef>
              <a:buNone/>
              <a:defRPr/>
            </a:pPr>
            <a:r>
              <a:rPr lang="en-US" sz="2800" dirty="0"/>
              <a:t>Machine Translation</a:t>
            </a:r>
            <a:endParaRPr lang="en-US" sz="2800" dirty="0">
              <a:latin typeface="+mn-lt"/>
            </a:endParaRPr>
          </a:p>
        </p:txBody>
      </p:sp>
      <p:sp>
        <p:nvSpPr>
          <p:cNvPr id="7" name="TextBox 6">
            <a:extLst>
              <a:ext uri="{FF2B5EF4-FFF2-40B4-BE49-F238E27FC236}">
                <a16:creationId xmlns:a16="http://schemas.microsoft.com/office/drawing/2014/main" id="{CB960429-A39C-A54C-A1EB-D50A2439C7D4}"/>
              </a:ext>
            </a:extLst>
          </p:cNvPr>
          <p:cNvSpPr txBox="1"/>
          <p:nvPr/>
        </p:nvSpPr>
        <p:spPr>
          <a:xfrm>
            <a:off x="696786" y="2436386"/>
            <a:ext cx="5210827" cy="1938992"/>
          </a:xfrm>
          <a:prstGeom prst="rect">
            <a:avLst/>
          </a:prstGeom>
          <a:noFill/>
        </p:spPr>
        <p:txBody>
          <a:bodyPr wrap="square" rtlCol="0">
            <a:spAutoFit/>
          </a:bodyPr>
          <a:lstStyle/>
          <a:p>
            <a:r>
              <a:rPr lang="en-DE" sz="2400" dirty="0"/>
              <a:t>Input – Sequence of words in origin language.</a:t>
            </a:r>
          </a:p>
          <a:p>
            <a:endParaRPr lang="en-DE" sz="2400" dirty="0"/>
          </a:p>
          <a:p>
            <a:r>
              <a:rPr lang="en-DE" sz="2400" dirty="0"/>
              <a:t>Output – Sequence of words in target language.</a:t>
            </a:r>
          </a:p>
        </p:txBody>
      </p:sp>
      <p:pic>
        <p:nvPicPr>
          <p:cNvPr id="6" name="Picture 5">
            <a:extLst>
              <a:ext uri="{FF2B5EF4-FFF2-40B4-BE49-F238E27FC236}">
                <a16:creationId xmlns:a16="http://schemas.microsoft.com/office/drawing/2014/main" id="{44E7AC28-9AD2-5846-BF1E-A43BC9B59072}"/>
              </a:ext>
            </a:extLst>
          </p:cNvPr>
          <p:cNvPicPr>
            <a:picLocks noChangeAspect="1"/>
          </p:cNvPicPr>
          <p:nvPr/>
        </p:nvPicPr>
        <p:blipFill>
          <a:blip r:embed="rId3"/>
          <a:stretch>
            <a:fillRect/>
          </a:stretch>
        </p:blipFill>
        <p:spPr>
          <a:xfrm>
            <a:off x="6096000" y="2211891"/>
            <a:ext cx="5800645" cy="3465752"/>
          </a:xfrm>
          <a:prstGeom prst="rect">
            <a:avLst/>
          </a:prstGeom>
        </p:spPr>
      </p:pic>
      <p:sp>
        <p:nvSpPr>
          <p:cNvPr id="8" name="TextBox 7">
            <a:extLst>
              <a:ext uri="{FF2B5EF4-FFF2-40B4-BE49-F238E27FC236}">
                <a16:creationId xmlns:a16="http://schemas.microsoft.com/office/drawing/2014/main" id="{E4195926-528F-824D-8790-15F707801C71}"/>
              </a:ext>
            </a:extLst>
          </p:cNvPr>
          <p:cNvSpPr txBox="1"/>
          <p:nvPr/>
        </p:nvSpPr>
        <p:spPr>
          <a:xfrm>
            <a:off x="6096000" y="5937337"/>
            <a:ext cx="2572011" cy="375781"/>
          </a:xfrm>
          <a:prstGeom prst="rect">
            <a:avLst/>
          </a:prstGeom>
          <a:noFill/>
        </p:spPr>
        <p:txBody>
          <a:bodyPr wrap="square" rtlCol="0">
            <a:spAutoFit/>
          </a:bodyPr>
          <a:lstStyle/>
          <a:p>
            <a:r>
              <a:rPr lang="en-DE" dirty="0"/>
              <a:t>English (Encoder)</a:t>
            </a:r>
          </a:p>
        </p:txBody>
      </p:sp>
      <p:sp>
        <p:nvSpPr>
          <p:cNvPr id="10" name="TextBox 9">
            <a:extLst>
              <a:ext uri="{FF2B5EF4-FFF2-40B4-BE49-F238E27FC236}">
                <a16:creationId xmlns:a16="http://schemas.microsoft.com/office/drawing/2014/main" id="{BE4F8F1B-6BE5-A847-A3F8-1DC75F752BED}"/>
              </a:ext>
            </a:extLst>
          </p:cNvPr>
          <p:cNvSpPr txBox="1"/>
          <p:nvPr/>
        </p:nvSpPr>
        <p:spPr>
          <a:xfrm>
            <a:off x="9832932" y="5949863"/>
            <a:ext cx="1811586" cy="369332"/>
          </a:xfrm>
          <a:prstGeom prst="rect">
            <a:avLst/>
          </a:prstGeom>
          <a:noFill/>
        </p:spPr>
        <p:txBody>
          <a:bodyPr wrap="none" rtlCol="0">
            <a:spAutoFit/>
          </a:bodyPr>
          <a:lstStyle/>
          <a:p>
            <a:r>
              <a:rPr lang="en-DE" dirty="0"/>
              <a:t>French (Decoder)</a:t>
            </a:r>
          </a:p>
        </p:txBody>
      </p:sp>
    </p:spTree>
    <p:extLst>
      <p:ext uri="{BB962C8B-B14F-4D97-AF65-F5344CB8AC3E}">
        <p14:creationId xmlns:p14="http://schemas.microsoft.com/office/powerpoint/2010/main" val="22920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24</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RNN and LSTM Applications</a:t>
            </a:r>
          </a:p>
        </p:txBody>
      </p:sp>
      <p:sp>
        <p:nvSpPr>
          <p:cNvPr id="5" name="Inhaltsplatzhalter 2">
            <a:extLst>
              <a:ext uri="{FF2B5EF4-FFF2-40B4-BE49-F238E27FC236}">
                <a16:creationId xmlns:a16="http://schemas.microsoft.com/office/drawing/2014/main" id="{CE6356CF-8F21-044D-86D6-B1CEFE29C04E}"/>
              </a:ext>
            </a:extLst>
          </p:cNvPr>
          <p:cNvSpPr txBox="1">
            <a:spLocks/>
          </p:cNvSpPr>
          <p:nvPr/>
        </p:nvSpPr>
        <p:spPr>
          <a:xfrm>
            <a:off x="-1910819" y="1472344"/>
            <a:ext cx="11503550" cy="566270"/>
          </a:xfrm>
          <a:prstGeom prst="rect">
            <a:avLst/>
          </a:prstGeom>
        </p:spPr>
        <p:txBody>
          <a:bodyPr vert="horz" lIns="121920" tIns="60960" rIns="121920" bIns="60960" rtlCol="0">
            <a:noAutofit/>
          </a:bodyPr>
          <a:lstStyle>
            <a:lvl1pPr marL="342900" indent="-342900" algn="l" defTabSz="914400" rtl="0" eaLnBrk="1" latinLnBrk="0" hangingPunct="1">
              <a:lnSpc>
                <a:spcPts val="2800"/>
              </a:lnSpc>
              <a:spcBef>
                <a:spcPts val="1200"/>
              </a:spcBef>
              <a:buClrTx/>
              <a:buFont typeface="Frutiger 45 light" panose="020B0500000000000000" pitchFamily="34" charset="0"/>
              <a:buChar char="&gt;"/>
              <a:defRPr sz="2000" kern="1200">
                <a:solidFill>
                  <a:schemeClr val="tx1"/>
                </a:solidFill>
                <a:latin typeface="Frutiger 45 light" pitchFamily="34" charset="0"/>
                <a:ea typeface="+mn-ea"/>
                <a:cs typeface="+mn-cs"/>
              </a:defRPr>
            </a:lvl1pPr>
            <a:lvl2pPr marL="742950" indent="-28575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800"/>
              </a:spcBef>
              <a:buNone/>
              <a:defRPr/>
            </a:pPr>
            <a:r>
              <a:rPr lang="en-US" sz="2800" dirty="0"/>
              <a:t>Machine Translation with attention mechanism</a:t>
            </a:r>
            <a:endParaRPr lang="en-US" sz="2800" dirty="0">
              <a:latin typeface="+mn-lt"/>
            </a:endParaRPr>
          </a:p>
        </p:txBody>
      </p:sp>
      <p:sp>
        <p:nvSpPr>
          <p:cNvPr id="7" name="TextBox 6">
            <a:extLst>
              <a:ext uri="{FF2B5EF4-FFF2-40B4-BE49-F238E27FC236}">
                <a16:creationId xmlns:a16="http://schemas.microsoft.com/office/drawing/2014/main" id="{CB960429-A39C-A54C-A1EB-D50A2439C7D4}"/>
              </a:ext>
            </a:extLst>
          </p:cNvPr>
          <p:cNvSpPr txBox="1"/>
          <p:nvPr/>
        </p:nvSpPr>
        <p:spPr>
          <a:xfrm>
            <a:off x="696786" y="2436386"/>
            <a:ext cx="5210827" cy="1938992"/>
          </a:xfrm>
          <a:prstGeom prst="rect">
            <a:avLst/>
          </a:prstGeom>
          <a:noFill/>
        </p:spPr>
        <p:txBody>
          <a:bodyPr wrap="square" rtlCol="0">
            <a:spAutoFit/>
          </a:bodyPr>
          <a:lstStyle/>
          <a:p>
            <a:r>
              <a:rPr lang="en-DE" sz="2400" dirty="0"/>
              <a:t>Input – Sequence of words in origin language.</a:t>
            </a:r>
          </a:p>
          <a:p>
            <a:endParaRPr lang="en-DE" sz="2400" dirty="0"/>
          </a:p>
          <a:p>
            <a:r>
              <a:rPr lang="en-DE" sz="2400" dirty="0"/>
              <a:t>Output – Sequence of words in target language.</a:t>
            </a:r>
          </a:p>
        </p:txBody>
      </p:sp>
      <p:sp>
        <p:nvSpPr>
          <p:cNvPr id="8" name="TextBox 7">
            <a:extLst>
              <a:ext uri="{FF2B5EF4-FFF2-40B4-BE49-F238E27FC236}">
                <a16:creationId xmlns:a16="http://schemas.microsoft.com/office/drawing/2014/main" id="{E4195926-528F-824D-8790-15F707801C71}"/>
              </a:ext>
            </a:extLst>
          </p:cNvPr>
          <p:cNvSpPr txBox="1"/>
          <p:nvPr/>
        </p:nvSpPr>
        <p:spPr>
          <a:xfrm>
            <a:off x="6096000" y="5937337"/>
            <a:ext cx="2572011" cy="375781"/>
          </a:xfrm>
          <a:prstGeom prst="rect">
            <a:avLst/>
          </a:prstGeom>
          <a:noFill/>
        </p:spPr>
        <p:txBody>
          <a:bodyPr wrap="square" rtlCol="0">
            <a:spAutoFit/>
          </a:bodyPr>
          <a:lstStyle/>
          <a:p>
            <a:r>
              <a:rPr lang="en-DE" dirty="0"/>
              <a:t>English (Encoder)</a:t>
            </a:r>
          </a:p>
        </p:txBody>
      </p:sp>
      <p:sp>
        <p:nvSpPr>
          <p:cNvPr id="10" name="TextBox 9">
            <a:extLst>
              <a:ext uri="{FF2B5EF4-FFF2-40B4-BE49-F238E27FC236}">
                <a16:creationId xmlns:a16="http://schemas.microsoft.com/office/drawing/2014/main" id="{BE4F8F1B-6BE5-A847-A3F8-1DC75F752BED}"/>
              </a:ext>
            </a:extLst>
          </p:cNvPr>
          <p:cNvSpPr txBox="1"/>
          <p:nvPr/>
        </p:nvSpPr>
        <p:spPr>
          <a:xfrm>
            <a:off x="9832932" y="5949863"/>
            <a:ext cx="1811586" cy="369332"/>
          </a:xfrm>
          <a:prstGeom prst="rect">
            <a:avLst/>
          </a:prstGeom>
          <a:noFill/>
        </p:spPr>
        <p:txBody>
          <a:bodyPr wrap="none" rtlCol="0">
            <a:spAutoFit/>
          </a:bodyPr>
          <a:lstStyle/>
          <a:p>
            <a:r>
              <a:rPr lang="en-DE" dirty="0"/>
              <a:t>French (Decoder)</a:t>
            </a:r>
          </a:p>
        </p:txBody>
      </p:sp>
      <p:pic>
        <p:nvPicPr>
          <p:cNvPr id="9" name="Picture 8">
            <a:extLst>
              <a:ext uri="{FF2B5EF4-FFF2-40B4-BE49-F238E27FC236}">
                <a16:creationId xmlns:a16="http://schemas.microsoft.com/office/drawing/2014/main" id="{FD969001-BD4F-3B4D-8915-8A340324B162}"/>
              </a:ext>
            </a:extLst>
          </p:cNvPr>
          <p:cNvPicPr>
            <a:picLocks noChangeAspect="1"/>
          </p:cNvPicPr>
          <p:nvPr/>
        </p:nvPicPr>
        <p:blipFill>
          <a:blip r:embed="rId3"/>
          <a:stretch>
            <a:fillRect/>
          </a:stretch>
        </p:blipFill>
        <p:spPr>
          <a:xfrm>
            <a:off x="8895513" y="1562568"/>
            <a:ext cx="3080732" cy="4314681"/>
          </a:xfrm>
          <a:prstGeom prst="rect">
            <a:avLst/>
          </a:prstGeom>
        </p:spPr>
      </p:pic>
      <p:pic>
        <p:nvPicPr>
          <p:cNvPr id="11" name="Picture 10">
            <a:extLst>
              <a:ext uri="{FF2B5EF4-FFF2-40B4-BE49-F238E27FC236}">
                <a16:creationId xmlns:a16="http://schemas.microsoft.com/office/drawing/2014/main" id="{9E49DEE2-EBF5-6144-910F-7793D6A76971}"/>
              </a:ext>
            </a:extLst>
          </p:cNvPr>
          <p:cNvPicPr>
            <a:picLocks noChangeAspect="1"/>
          </p:cNvPicPr>
          <p:nvPr/>
        </p:nvPicPr>
        <p:blipFill>
          <a:blip r:embed="rId4"/>
          <a:stretch>
            <a:fillRect/>
          </a:stretch>
        </p:blipFill>
        <p:spPr>
          <a:xfrm>
            <a:off x="5624185" y="2780778"/>
            <a:ext cx="3271327" cy="3096471"/>
          </a:xfrm>
          <a:prstGeom prst="rect">
            <a:avLst/>
          </a:prstGeom>
        </p:spPr>
      </p:pic>
    </p:spTree>
    <p:extLst>
      <p:ext uri="{BB962C8B-B14F-4D97-AF65-F5344CB8AC3E}">
        <p14:creationId xmlns:p14="http://schemas.microsoft.com/office/powerpoint/2010/main" val="4004891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25</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RNN and LSTM Applications</a:t>
            </a:r>
          </a:p>
        </p:txBody>
      </p:sp>
      <p:sp>
        <p:nvSpPr>
          <p:cNvPr id="6" name="Inhaltsplatzhalter 2">
            <a:extLst>
              <a:ext uri="{FF2B5EF4-FFF2-40B4-BE49-F238E27FC236}">
                <a16:creationId xmlns:a16="http://schemas.microsoft.com/office/drawing/2014/main" id="{9DEA4040-F4F7-C14F-95B3-146C823F8757}"/>
              </a:ext>
            </a:extLst>
          </p:cNvPr>
          <p:cNvSpPr txBox="1">
            <a:spLocks/>
          </p:cNvSpPr>
          <p:nvPr/>
        </p:nvSpPr>
        <p:spPr>
          <a:xfrm>
            <a:off x="-31919" y="1472343"/>
            <a:ext cx="9451492" cy="682133"/>
          </a:xfrm>
          <a:prstGeom prst="rect">
            <a:avLst/>
          </a:prstGeom>
        </p:spPr>
        <p:txBody>
          <a:bodyPr vert="horz" lIns="121920" tIns="60960" rIns="121920" bIns="60960" rtlCol="0">
            <a:noAutofit/>
          </a:bodyPr>
          <a:lstStyle>
            <a:lvl1pPr marL="342900" indent="-342900" algn="l" defTabSz="914400" rtl="0" eaLnBrk="1" latinLnBrk="0" hangingPunct="1">
              <a:lnSpc>
                <a:spcPts val="2800"/>
              </a:lnSpc>
              <a:spcBef>
                <a:spcPts val="1200"/>
              </a:spcBef>
              <a:buClrTx/>
              <a:buFont typeface="Frutiger 45 light" panose="020B0500000000000000" pitchFamily="34" charset="0"/>
              <a:buChar char="&gt;"/>
              <a:defRPr sz="2000" kern="1200">
                <a:solidFill>
                  <a:schemeClr val="tx1"/>
                </a:solidFill>
                <a:latin typeface="Frutiger 45 light" pitchFamily="34" charset="0"/>
                <a:ea typeface="+mn-ea"/>
                <a:cs typeface="+mn-cs"/>
              </a:defRPr>
            </a:lvl1pPr>
            <a:lvl2pPr marL="742950" indent="-28575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spcBef>
                <a:spcPts val="800"/>
              </a:spcBef>
              <a:buNone/>
              <a:defRPr/>
            </a:pPr>
            <a:r>
              <a:rPr lang="en-US" sz="2800" dirty="0"/>
              <a:t>Trajectory Prediction – Self-Driving Cars</a:t>
            </a:r>
            <a:endParaRPr lang="en-US" sz="2800" dirty="0">
              <a:latin typeface="+mn-lt"/>
            </a:endParaRPr>
          </a:p>
        </p:txBody>
      </p:sp>
      <p:pic>
        <p:nvPicPr>
          <p:cNvPr id="7" name="Online Media 6" descr="NVIDIA DRIVE Labs: Predicting the Future with RNNs">
            <a:hlinkClick r:id="" action="ppaction://media"/>
            <a:extLst>
              <a:ext uri="{FF2B5EF4-FFF2-40B4-BE49-F238E27FC236}">
                <a16:creationId xmlns:a16="http://schemas.microsoft.com/office/drawing/2014/main" id="{00124B4B-61E2-2C46-906F-9BA23ACDF246}"/>
              </a:ext>
            </a:extLst>
          </p:cNvPr>
          <p:cNvPicPr>
            <a:picLocks noRot="1" noChangeAspect="1"/>
          </p:cNvPicPr>
          <p:nvPr>
            <a:videoFile r:link="rId1"/>
          </p:nvPr>
        </p:nvPicPr>
        <p:blipFill>
          <a:blip r:embed="rId3"/>
          <a:stretch>
            <a:fillRect/>
          </a:stretch>
        </p:blipFill>
        <p:spPr>
          <a:xfrm>
            <a:off x="1584215" y="2427960"/>
            <a:ext cx="7221584" cy="4062141"/>
          </a:xfrm>
          <a:prstGeom prst="rect">
            <a:avLst/>
          </a:prstGeom>
        </p:spPr>
      </p:pic>
    </p:spTree>
    <p:extLst>
      <p:ext uri="{BB962C8B-B14F-4D97-AF65-F5344CB8AC3E}">
        <p14:creationId xmlns:p14="http://schemas.microsoft.com/office/powerpoint/2010/main" val="364151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4DA6B-7401-DD45-B2FD-329A9CAFCE20}"/>
              </a:ext>
            </a:extLst>
          </p:cNvPr>
          <p:cNvSpPr>
            <a:spLocks noGrp="1"/>
          </p:cNvSpPr>
          <p:nvPr>
            <p:ph type="title"/>
          </p:nvPr>
        </p:nvSpPr>
        <p:spPr/>
        <p:txBody>
          <a:bodyPr/>
          <a:lstStyle/>
          <a:p>
            <a:r>
              <a:rPr lang="en-DE" dirty="0"/>
              <a:t>Gated Recurrent units (GRU)</a:t>
            </a:r>
          </a:p>
        </p:txBody>
      </p:sp>
      <p:pic>
        <p:nvPicPr>
          <p:cNvPr id="4" name="Picture 3">
            <a:extLst>
              <a:ext uri="{FF2B5EF4-FFF2-40B4-BE49-F238E27FC236}">
                <a16:creationId xmlns:a16="http://schemas.microsoft.com/office/drawing/2014/main" id="{5555ED38-DD86-474C-B93E-CCA76DBB06B0}"/>
              </a:ext>
            </a:extLst>
          </p:cNvPr>
          <p:cNvPicPr>
            <a:picLocks noChangeAspect="1"/>
          </p:cNvPicPr>
          <p:nvPr/>
        </p:nvPicPr>
        <p:blipFill>
          <a:blip r:embed="rId3"/>
          <a:stretch>
            <a:fillRect/>
          </a:stretch>
        </p:blipFill>
        <p:spPr>
          <a:xfrm>
            <a:off x="6096001" y="1715786"/>
            <a:ext cx="5650716" cy="4609510"/>
          </a:xfrm>
          <a:prstGeom prst="rect">
            <a:avLst/>
          </a:prstGeom>
        </p:spPr>
      </p:pic>
      <p:sp>
        <p:nvSpPr>
          <p:cNvPr id="6" name="TextBox 5">
            <a:extLst>
              <a:ext uri="{FF2B5EF4-FFF2-40B4-BE49-F238E27FC236}">
                <a16:creationId xmlns:a16="http://schemas.microsoft.com/office/drawing/2014/main" id="{87C4CCD9-8826-FF4C-B367-2B19FE095518}"/>
              </a:ext>
            </a:extLst>
          </p:cNvPr>
          <p:cNvSpPr txBox="1"/>
          <p:nvPr/>
        </p:nvSpPr>
        <p:spPr>
          <a:xfrm>
            <a:off x="425885" y="1615858"/>
            <a:ext cx="5824603" cy="3693319"/>
          </a:xfrm>
          <a:prstGeom prst="rect">
            <a:avLst/>
          </a:prstGeom>
          <a:noFill/>
        </p:spPr>
        <p:txBody>
          <a:bodyPr wrap="square" rtlCol="0">
            <a:spAutoFit/>
          </a:bodyPr>
          <a:lstStyle/>
          <a:p>
            <a:pPr marL="342900" indent="-342900">
              <a:buAutoNum type="arabicPeriod"/>
            </a:pPr>
            <a:r>
              <a:rPr lang="en-US" b="1" dirty="0"/>
              <a:t>Gated recurrent unit</a:t>
            </a:r>
            <a:r>
              <a:rPr lang="en-US" dirty="0"/>
              <a:t>s (</a:t>
            </a:r>
            <a:r>
              <a:rPr lang="en-US" b="1" dirty="0"/>
              <a:t>GRU</a:t>
            </a:r>
            <a:r>
              <a:rPr lang="en-US" dirty="0"/>
              <a:t>s) are a gating mechanism in recurrent neural networks, introduced in 2014 by </a:t>
            </a:r>
            <a:r>
              <a:rPr lang="en-US" dirty="0" err="1"/>
              <a:t>Kyunghyun</a:t>
            </a:r>
            <a:r>
              <a:rPr lang="en-US" dirty="0"/>
              <a:t> Cho. [</a:t>
            </a:r>
            <a:r>
              <a:rPr lang="en-US" dirty="0">
                <a:hlinkClick r:id="rId4"/>
              </a:rPr>
              <a:t>paper</a:t>
            </a:r>
            <a:r>
              <a:rPr lang="en-US" dirty="0"/>
              <a:t>]</a:t>
            </a:r>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The GRU is like a long short-term memory (LSTM) with forget gate</a:t>
            </a:r>
            <a:r>
              <a:rPr lang="en-US" baseline="30000" dirty="0"/>
              <a:t> </a:t>
            </a:r>
            <a:r>
              <a:rPr lang="en-US" dirty="0"/>
              <a:t>but has fewer parameters than LSTM</a:t>
            </a:r>
          </a:p>
          <a:p>
            <a:pPr marL="342900" indent="-342900">
              <a:buAutoNum type="arabicPeriod"/>
            </a:pPr>
            <a:endParaRPr lang="en-US" dirty="0"/>
          </a:p>
          <a:p>
            <a:pPr marL="342900" indent="-342900">
              <a:buAutoNum type="arabicPeriod"/>
            </a:pPr>
            <a:r>
              <a:rPr lang="en-DE" dirty="0"/>
              <a:t>The GRU does not have any output gate as opposed to the LSTM.</a:t>
            </a:r>
          </a:p>
          <a:p>
            <a:pPr marL="342900" indent="-342900">
              <a:buAutoNum type="arabicPeriod"/>
            </a:pPr>
            <a:endParaRPr lang="en-DE" dirty="0"/>
          </a:p>
          <a:p>
            <a:pPr marL="342900" indent="-342900">
              <a:buAutoNum type="arabicPeriod"/>
            </a:pPr>
            <a:endParaRPr lang="en-DE" dirty="0"/>
          </a:p>
          <a:p>
            <a:pPr marL="342900" indent="-342900">
              <a:buAutoNum type="arabicPeriod"/>
            </a:pPr>
            <a:endParaRPr lang="en-DE" dirty="0"/>
          </a:p>
        </p:txBody>
      </p:sp>
    </p:spTree>
    <p:extLst>
      <p:ext uri="{BB962C8B-B14F-4D97-AF65-F5344CB8AC3E}">
        <p14:creationId xmlns:p14="http://schemas.microsoft.com/office/powerpoint/2010/main" val="23289935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F75AE-CD52-CE45-B676-C030A25852C3}"/>
              </a:ext>
            </a:extLst>
          </p:cNvPr>
          <p:cNvSpPr>
            <a:spLocks noGrp="1"/>
          </p:cNvSpPr>
          <p:nvPr>
            <p:ph type="title"/>
          </p:nvPr>
        </p:nvSpPr>
        <p:spPr/>
        <p:txBody>
          <a:bodyPr/>
          <a:lstStyle/>
          <a:p>
            <a:r>
              <a:rPr lang="en-DE" dirty="0"/>
              <a:t>LSTM VS GRU</a:t>
            </a:r>
          </a:p>
        </p:txBody>
      </p:sp>
      <p:pic>
        <p:nvPicPr>
          <p:cNvPr id="7" name="Picture 6">
            <a:extLst>
              <a:ext uri="{FF2B5EF4-FFF2-40B4-BE49-F238E27FC236}">
                <a16:creationId xmlns:a16="http://schemas.microsoft.com/office/drawing/2014/main" id="{19BFD6D9-7624-B94D-BE83-8BEEF112AD63}"/>
              </a:ext>
            </a:extLst>
          </p:cNvPr>
          <p:cNvPicPr>
            <a:picLocks noChangeAspect="1"/>
          </p:cNvPicPr>
          <p:nvPr/>
        </p:nvPicPr>
        <p:blipFill>
          <a:blip r:embed="rId3"/>
          <a:stretch>
            <a:fillRect/>
          </a:stretch>
        </p:blipFill>
        <p:spPr>
          <a:xfrm>
            <a:off x="1665962" y="1032872"/>
            <a:ext cx="8266308" cy="5256412"/>
          </a:xfrm>
          <a:prstGeom prst="rect">
            <a:avLst/>
          </a:prstGeom>
        </p:spPr>
      </p:pic>
    </p:spTree>
    <p:extLst>
      <p:ext uri="{BB962C8B-B14F-4D97-AF65-F5344CB8AC3E}">
        <p14:creationId xmlns:p14="http://schemas.microsoft.com/office/powerpoint/2010/main" val="1755294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4DA6B-7401-DD45-B2FD-329A9CAFCE20}"/>
              </a:ext>
            </a:extLst>
          </p:cNvPr>
          <p:cNvSpPr>
            <a:spLocks noGrp="1"/>
          </p:cNvSpPr>
          <p:nvPr>
            <p:ph type="title"/>
          </p:nvPr>
        </p:nvSpPr>
        <p:spPr/>
        <p:txBody>
          <a:bodyPr/>
          <a:lstStyle/>
          <a:p>
            <a:r>
              <a:rPr lang="en-DE" dirty="0"/>
              <a:t>GRU Architechture</a:t>
            </a:r>
          </a:p>
        </p:txBody>
      </p:sp>
      <p:pic>
        <p:nvPicPr>
          <p:cNvPr id="4" name="Picture 3">
            <a:extLst>
              <a:ext uri="{FF2B5EF4-FFF2-40B4-BE49-F238E27FC236}">
                <a16:creationId xmlns:a16="http://schemas.microsoft.com/office/drawing/2014/main" id="{5555ED38-DD86-474C-B93E-CCA76DBB06B0}"/>
              </a:ext>
            </a:extLst>
          </p:cNvPr>
          <p:cNvPicPr>
            <a:picLocks noChangeAspect="1"/>
          </p:cNvPicPr>
          <p:nvPr/>
        </p:nvPicPr>
        <p:blipFill>
          <a:blip r:embed="rId3"/>
          <a:stretch>
            <a:fillRect/>
          </a:stretch>
        </p:blipFill>
        <p:spPr>
          <a:xfrm>
            <a:off x="6096001" y="1715786"/>
            <a:ext cx="5650716" cy="4609510"/>
          </a:xfrm>
          <a:prstGeom prst="rect">
            <a:avLst/>
          </a:prstGeom>
        </p:spPr>
      </p:pic>
      <p:sp>
        <p:nvSpPr>
          <p:cNvPr id="6" name="TextBox 5">
            <a:extLst>
              <a:ext uri="{FF2B5EF4-FFF2-40B4-BE49-F238E27FC236}">
                <a16:creationId xmlns:a16="http://schemas.microsoft.com/office/drawing/2014/main" id="{87C4CCD9-8826-FF4C-B367-2B19FE095518}"/>
              </a:ext>
            </a:extLst>
          </p:cNvPr>
          <p:cNvSpPr txBox="1"/>
          <p:nvPr/>
        </p:nvSpPr>
        <p:spPr>
          <a:xfrm>
            <a:off x="425885" y="1615858"/>
            <a:ext cx="5824603" cy="3416320"/>
          </a:xfrm>
          <a:prstGeom prst="rect">
            <a:avLst/>
          </a:prstGeom>
          <a:noFill/>
        </p:spPr>
        <p:txBody>
          <a:bodyPr wrap="square" rtlCol="0">
            <a:spAutoFit/>
          </a:bodyPr>
          <a:lstStyle/>
          <a:p>
            <a:pPr marL="342900" indent="-342900">
              <a:buAutoNum type="arabicPeriod"/>
            </a:pPr>
            <a:r>
              <a:rPr lang="en-DE" dirty="0"/>
              <a:t>GRU is similar in structure as compared to LSTM</a:t>
            </a:r>
          </a:p>
          <a:p>
            <a:pPr marL="342900" indent="-342900">
              <a:buAutoNum type="arabicPeriod"/>
            </a:pPr>
            <a:endParaRPr lang="en-DE" dirty="0"/>
          </a:p>
          <a:p>
            <a:pPr marL="342900" indent="-342900">
              <a:buAutoNum type="arabicPeriod"/>
            </a:pPr>
            <a:r>
              <a:rPr lang="en-DE" dirty="0"/>
              <a:t>GRU got rid of cell state and used hidden state to transfer information</a:t>
            </a:r>
          </a:p>
          <a:p>
            <a:pPr marL="342900" indent="-342900">
              <a:buAutoNum type="arabicPeriod"/>
            </a:pPr>
            <a:endParaRPr lang="en-DE" dirty="0"/>
          </a:p>
          <a:p>
            <a:pPr marL="342900" indent="-342900">
              <a:buAutoNum type="arabicPeriod"/>
            </a:pPr>
            <a:r>
              <a:rPr lang="en-DE" dirty="0"/>
              <a:t>Replaced the forget and input gate with update gate</a:t>
            </a:r>
          </a:p>
          <a:p>
            <a:pPr marL="342900" indent="-342900">
              <a:buAutoNum type="arabicPeriod"/>
            </a:pPr>
            <a:endParaRPr lang="en-DE" dirty="0"/>
          </a:p>
          <a:p>
            <a:pPr marL="342900" indent="-342900">
              <a:buAutoNum type="arabicPeriod"/>
            </a:pPr>
            <a:r>
              <a:rPr lang="en-US" dirty="0"/>
              <a:t>reset gate is another gate is used to decide how much past information to forget</a:t>
            </a:r>
          </a:p>
          <a:p>
            <a:pPr marL="342900" indent="-342900">
              <a:buAutoNum type="arabicPeriod"/>
            </a:pPr>
            <a:endParaRPr lang="en-US" dirty="0"/>
          </a:p>
          <a:p>
            <a:pPr marL="342900" indent="-342900">
              <a:buAutoNum type="arabicPeriod"/>
            </a:pPr>
            <a:endParaRPr lang="en-DE" dirty="0"/>
          </a:p>
          <a:p>
            <a:pPr marL="342900" indent="-342900">
              <a:buAutoNum type="arabicPeriod"/>
            </a:pPr>
            <a:endParaRPr lang="en-DE" dirty="0"/>
          </a:p>
        </p:txBody>
      </p:sp>
    </p:spTree>
    <p:extLst>
      <p:ext uri="{BB962C8B-B14F-4D97-AF65-F5344CB8AC3E}">
        <p14:creationId xmlns:p14="http://schemas.microsoft.com/office/powerpoint/2010/main" val="3942997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29</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GRU Summary</a:t>
            </a:r>
          </a:p>
        </p:txBody>
      </p:sp>
      <p:sp>
        <p:nvSpPr>
          <p:cNvPr id="2" name="Rectangle 1">
            <a:extLst>
              <a:ext uri="{FF2B5EF4-FFF2-40B4-BE49-F238E27FC236}">
                <a16:creationId xmlns:a16="http://schemas.microsoft.com/office/drawing/2014/main" id="{9BBC337D-4662-5B4B-AC28-C6DE553A3E26}"/>
              </a:ext>
            </a:extLst>
          </p:cNvPr>
          <p:cNvSpPr/>
          <p:nvPr/>
        </p:nvSpPr>
        <p:spPr>
          <a:xfrm>
            <a:off x="192072" y="1346486"/>
            <a:ext cx="9803698" cy="3539430"/>
          </a:xfrm>
          <a:prstGeom prst="rect">
            <a:avLst/>
          </a:prstGeom>
        </p:spPr>
        <p:txBody>
          <a:bodyPr wrap="square">
            <a:spAutoFit/>
          </a:bodyPr>
          <a:lstStyle/>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 Gated recurrent neural networks are better at capturing dependencies for time series with large timestep distances.</a:t>
            </a:r>
          </a:p>
          <a:p>
            <a:pPr>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 Reset gates help capture short-term dependencies in time series.</a:t>
            </a:r>
          </a:p>
          <a:p>
            <a:pPr>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 Update gates help capture long-term dependencies in time series.</a:t>
            </a:r>
          </a:p>
          <a:p>
            <a:pPr>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6035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3</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The problem of Vanishing gradient</a:t>
            </a:r>
          </a:p>
        </p:txBody>
      </p:sp>
      <p:sp>
        <p:nvSpPr>
          <p:cNvPr id="7" name="Rectangle 6">
            <a:extLst>
              <a:ext uri="{FF2B5EF4-FFF2-40B4-BE49-F238E27FC236}">
                <a16:creationId xmlns:a16="http://schemas.microsoft.com/office/drawing/2014/main" id="{45887F9C-39AA-D24D-9447-73EC8920BD81}"/>
              </a:ext>
            </a:extLst>
          </p:cNvPr>
          <p:cNvSpPr/>
          <p:nvPr/>
        </p:nvSpPr>
        <p:spPr>
          <a:xfrm>
            <a:off x="416983" y="1430216"/>
            <a:ext cx="9916990" cy="5447645"/>
          </a:xfrm>
          <a:prstGeom prst="rect">
            <a:avLst/>
          </a:prstGeom>
        </p:spPr>
        <p:txBody>
          <a:bodyPr wrap="square">
            <a:spAutoFit/>
          </a:bodyPr>
          <a:lstStyle/>
          <a:p>
            <a:r>
              <a:rPr lang="en-US" sz="2200" b="0" i="0" dirty="0">
                <a:effectLst/>
                <a:latin typeface="medium-content-serif-font"/>
              </a:rPr>
              <a:t>Why are vanishing gradients a problem?</a:t>
            </a:r>
          </a:p>
          <a:p>
            <a:endParaRPr lang="en-US" sz="2200" b="0" i="0" dirty="0">
              <a:effectLst/>
              <a:latin typeface="medium-content-serif-font"/>
            </a:endParaRPr>
          </a:p>
          <a:p>
            <a:pPr marL="342900" indent="-342900" algn="just">
              <a:buFont typeface="Arial" panose="020B0604020202020204" pitchFamily="34" charset="0"/>
              <a:buChar char="•"/>
            </a:pPr>
            <a:r>
              <a:rPr lang="en-US" sz="2400" dirty="0"/>
              <a:t>In Deep Learning, each of the neural network's weights receive an update proportional to the partial derivate of the error function with respect to the current weight in each iteration of training. </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In some cases, the gradient will be vanishingly small, effectively preventing the weight from changing its value. </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In the worst case, this may completely stop the neural network from further training. </a:t>
            </a:r>
            <a:endParaRPr lang="en-US" sz="2400" dirty="0">
              <a:latin typeface="medium-content-serif-font"/>
            </a:endParaRPr>
          </a:p>
          <a:p>
            <a:pPr marL="342900" indent="-342900">
              <a:buFont typeface="Arial" panose="020B0604020202020204" pitchFamily="34" charset="0"/>
              <a:buChar char="•"/>
            </a:pPr>
            <a:endParaRPr lang="en-US" sz="2200" dirty="0">
              <a:latin typeface="medium-content-serif-font"/>
            </a:endParaRPr>
          </a:p>
          <a:p>
            <a:pPr marL="342900" indent="-342900">
              <a:buFont typeface="Arial" panose="020B0604020202020204" pitchFamily="34" charset="0"/>
              <a:buChar char="•"/>
            </a:pPr>
            <a:endParaRPr lang="en-US" sz="2200" b="0" i="0" dirty="0">
              <a:effectLst/>
              <a:latin typeface="medium-content-serif-font"/>
            </a:endParaRPr>
          </a:p>
          <a:p>
            <a:endParaRPr lang="en-US" sz="2200" b="0" i="0" dirty="0">
              <a:effectLst/>
              <a:latin typeface="medium-content-serif-font"/>
            </a:endParaRPr>
          </a:p>
          <a:p>
            <a:endParaRPr lang="en-US" sz="2200" b="0" i="0" dirty="0">
              <a:effectLst/>
              <a:latin typeface="medium-content-serif-font"/>
            </a:endParaRPr>
          </a:p>
        </p:txBody>
      </p:sp>
    </p:spTree>
    <p:extLst>
      <p:ext uri="{BB962C8B-B14F-4D97-AF65-F5344CB8AC3E}">
        <p14:creationId xmlns:p14="http://schemas.microsoft.com/office/powerpoint/2010/main" val="3521988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30</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GRU LIMITATIONS</a:t>
            </a:r>
          </a:p>
        </p:txBody>
      </p:sp>
      <p:sp>
        <p:nvSpPr>
          <p:cNvPr id="2" name="Rectangle 1">
            <a:extLst>
              <a:ext uri="{FF2B5EF4-FFF2-40B4-BE49-F238E27FC236}">
                <a16:creationId xmlns:a16="http://schemas.microsoft.com/office/drawing/2014/main" id="{9BBC337D-4662-5B4B-AC28-C6DE553A3E26}"/>
              </a:ext>
            </a:extLst>
          </p:cNvPr>
          <p:cNvSpPr/>
          <p:nvPr/>
        </p:nvSpPr>
        <p:spPr>
          <a:xfrm>
            <a:off x="192072" y="1346486"/>
            <a:ext cx="9803698" cy="4585871"/>
          </a:xfrm>
          <a:prstGeom prst="rect">
            <a:avLst/>
          </a:prstGeom>
        </p:spPr>
        <p:txBody>
          <a:bodyPr wrap="square">
            <a:spAutoFit/>
          </a:bodyPr>
          <a:lstStyle/>
          <a:p>
            <a:pPr>
              <a:buFont typeface="Arial" panose="020B0604020202020204" pitchFamily="34" charset="0"/>
              <a:buChar char="•"/>
            </a:pPr>
            <a:r>
              <a:rPr lang="en-US" sz="2400" dirty="0"/>
              <a:t> The LSTM is "strictly stronger" than the GRU the GRU fails to learn simple languages that are learnable by the LSTM as proved by Chung, </a:t>
            </a:r>
            <a:r>
              <a:rPr lang="en-US" sz="2400" dirty="0" err="1"/>
              <a:t>Junyoung</a:t>
            </a:r>
            <a:r>
              <a:rPr lang="en-US" sz="2400" dirty="0"/>
              <a:t>; </a:t>
            </a:r>
            <a:r>
              <a:rPr lang="en-US" sz="2400" dirty="0" err="1"/>
              <a:t>Gulcehre</a:t>
            </a:r>
            <a:r>
              <a:rPr lang="en-US" sz="2400" dirty="0"/>
              <a:t>, </a:t>
            </a:r>
            <a:r>
              <a:rPr lang="en-US" sz="2400" dirty="0" err="1"/>
              <a:t>Caglar</a:t>
            </a:r>
            <a:r>
              <a:rPr lang="en-US" sz="2400" dirty="0"/>
              <a:t> in their paper “</a:t>
            </a:r>
            <a:r>
              <a:rPr lang="en-US" sz="2400" dirty="0">
                <a:hlinkClick r:id="rId3"/>
              </a:rPr>
              <a:t>Empirical Evaluation of Gated Recurrent Neural Networks on Sequence Modeling</a:t>
            </a:r>
            <a:r>
              <a:rPr lang="en-US" sz="2400" dirty="0"/>
              <a:t>”. </a:t>
            </a:r>
          </a:p>
          <a:p>
            <a:pPr>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400" dirty="0">
                <a:latin typeface="Calibri" panose="020F0502020204030204" pitchFamily="34" charset="0"/>
                <a:cs typeface="Calibri" panose="020F0502020204030204" pitchFamily="34" charset="0"/>
              </a:rPr>
              <a:t> Due to fewer gates the computation is faster but the control over learning mechanism is also traded-off.</a:t>
            </a:r>
          </a:p>
          <a:p>
            <a:pPr>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400" dirty="0">
                <a:latin typeface="Calibri" panose="020F0502020204030204" pitchFamily="34" charset="0"/>
                <a:cs typeface="Calibri" panose="020F0502020204030204" pitchFamily="34" charset="0"/>
              </a:rPr>
              <a:t> </a:t>
            </a:r>
            <a:r>
              <a:rPr lang="en-US" sz="2400" dirty="0"/>
              <a:t>Similarly, as shown by Denny </a:t>
            </a:r>
            <a:r>
              <a:rPr lang="en-US" sz="2400" dirty="0" err="1"/>
              <a:t>Britz</a:t>
            </a:r>
            <a:r>
              <a:rPr lang="en-US" sz="2400" dirty="0"/>
              <a:t> &amp; Anna Goldie &amp; Minh-Thang Luong &amp; Quoc Le of Google Brain, LSTM cells consistently outperform GRU cells in "</a:t>
            </a:r>
            <a:r>
              <a:rPr lang="en-US" sz="2400" dirty="0">
                <a:hlinkClick r:id="rId4"/>
              </a:rPr>
              <a:t>the first large-scale analysis of architecture variations for Neural Machine Translation</a:t>
            </a:r>
            <a:r>
              <a:rPr lang="en-US" sz="2400" dirty="0"/>
              <a:t>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7048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31</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Home work assignments – 1	</a:t>
            </a:r>
          </a:p>
        </p:txBody>
      </p:sp>
      <p:sp>
        <p:nvSpPr>
          <p:cNvPr id="2" name="Rectangle 1">
            <a:extLst>
              <a:ext uri="{FF2B5EF4-FFF2-40B4-BE49-F238E27FC236}">
                <a16:creationId xmlns:a16="http://schemas.microsoft.com/office/drawing/2014/main" id="{9BBC337D-4662-5B4B-AC28-C6DE553A3E26}"/>
              </a:ext>
            </a:extLst>
          </p:cNvPr>
          <p:cNvSpPr/>
          <p:nvPr/>
        </p:nvSpPr>
        <p:spPr>
          <a:xfrm>
            <a:off x="192072" y="1346486"/>
            <a:ext cx="9803698" cy="4339650"/>
          </a:xfrm>
          <a:prstGeom prst="rect">
            <a:avLst/>
          </a:prstGeom>
        </p:spPr>
        <p:txBody>
          <a:bodyPr wrap="square">
            <a:spAutoFit/>
          </a:bodyPr>
          <a:lstStyle/>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 Sentiment analysis of IMDB data.</a:t>
            </a:r>
          </a:p>
          <a:p>
            <a:r>
              <a:rPr lang="en-US" sz="2800" dirty="0">
                <a:latin typeface="Calibri" panose="020F0502020204030204" pitchFamily="34" charset="0"/>
                <a:cs typeface="Calibri" panose="020F0502020204030204" pitchFamily="34" charset="0"/>
              </a:rPr>
              <a:t>	</a:t>
            </a:r>
          </a:p>
          <a:p>
            <a:pPr lvl="1">
              <a:buFont typeface="Arial" panose="020B0604020202020204" pitchFamily="34" charset="0"/>
              <a:buChar char="•"/>
            </a:pPr>
            <a:r>
              <a:rPr lang="en-US" sz="28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By performing NLP based analysis predict the sentiment of the movie review use RNN and LSTM to compare.</a:t>
            </a:r>
          </a:p>
          <a:p>
            <a:pPr lvl="1">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2400" dirty="0">
                <a:latin typeface="Calibri" panose="020F0502020204030204" pitchFamily="34" charset="0"/>
                <a:cs typeface="Calibri" panose="020F0502020204030204" pitchFamily="34" charset="0"/>
              </a:rPr>
              <a:t>Dataset available at - </a:t>
            </a:r>
            <a:r>
              <a:rPr lang="en-US" sz="2400" dirty="0">
                <a:hlinkClick r:id="rId3"/>
              </a:rPr>
              <a:t>https://www.kaggle.com/lakshmi25npathi/imdb-dataset-of-50k-movie-reviews</a:t>
            </a:r>
            <a:endParaRPr lang="en-US" sz="2400" dirty="0"/>
          </a:p>
          <a:p>
            <a:pPr lvl="1">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lvl="1">
              <a:buFont typeface="Arial" panose="020B0604020202020204" pitchFamily="34" charset="0"/>
              <a:buChar char="•"/>
            </a:pPr>
            <a:r>
              <a:rPr lang="en-US" sz="2400" dirty="0">
                <a:latin typeface="Calibri" panose="020F0502020204030204" pitchFamily="34" charset="0"/>
                <a:cs typeface="Calibri" panose="020F0502020204030204" pitchFamily="34" charset="0"/>
              </a:rPr>
              <a:t>Do not copy from other kernels (They are visible to US as well </a:t>
            </a:r>
            <a:r>
              <a:rPr lang="en-US" sz="2400" dirty="0">
                <a:latin typeface="Calibri" panose="020F0502020204030204" pitchFamily="34" charset="0"/>
                <a:cs typeface="Calibri" panose="020F0502020204030204" pitchFamily="34" charset="0"/>
                <a:sym typeface="Wingdings" pitchFamily="2" charset="2"/>
              </a:rPr>
              <a:t> ).</a:t>
            </a:r>
          </a:p>
          <a:p>
            <a:pPr lvl="1">
              <a:buFont typeface="Arial" panose="020B0604020202020204" pitchFamily="34" charset="0"/>
              <a:buChar char="•"/>
            </a:pPr>
            <a:endParaRPr lang="en-US" sz="2400" dirty="0">
              <a:latin typeface="Calibri" panose="020F0502020204030204" pitchFamily="34" charset="0"/>
              <a:cs typeface="Calibri" panose="020F0502020204030204" pitchFamily="34" charset="0"/>
              <a:sym typeface="Wingdings" pitchFamily="2" charset="2"/>
            </a:endParaRPr>
          </a:p>
          <a:p>
            <a:pPr lvl="1">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1704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32</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Home work assignments – 2	</a:t>
            </a:r>
          </a:p>
        </p:txBody>
      </p:sp>
      <p:sp>
        <p:nvSpPr>
          <p:cNvPr id="2" name="Rectangle 1">
            <a:extLst>
              <a:ext uri="{FF2B5EF4-FFF2-40B4-BE49-F238E27FC236}">
                <a16:creationId xmlns:a16="http://schemas.microsoft.com/office/drawing/2014/main" id="{9BBC337D-4662-5B4B-AC28-C6DE553A3E26}"/>
              </a:ext>
            </a:extLst>
          </p:cNvPr>
          <p:cNvSpPr/>
          <p:nvPr/>
        </p:nvSpPr>
        <p:spPr>
          <a:xfrm>
            <a:off x="192071" y="1346486"/>
            <a:ext cx="10417473" cy="4832092"/>
          </a:xfrm>
          <a:prstGeom prst="rect">
            <a:avLst/>
          </a:prstGeom>
        </p:spPr>
        <p:txBody>
          <a:bodyPr wrap="square">
            <a:spAutoFit/>
          </a:bodyPr>
          <a:lstStyle/>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“How much did it rain?” dataset on Kaggle (</a:t>
            </a:r>
            <a:r>
              <a:rPr lang="en-US" sz="2800" dirty="0">
                <a:hlinkClick r:id="rId3"/>
              </a:rPr>
              <a:t>https://www.kaggle.com/c/how-much-did-it-rain-ii</a:t>
            </a:r>
            <a:r>
              <a:rPr lang="en-US" sz="2800" dirty="0">
                <a:latin typeface="Calibri" panose="020F0502020204030204" pitchFamily="34" charset="0"/>
                <a:cs typeface="Calibri" panose="020F0502020204030204" pitchFamily="34" charset="0"/>
              </a:rPr>
              <a:t>)</a:t>
            </a:r>
          </a:p>
          <a:p>
            <a:pPr>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 The task is a time series prediction. You have snapshots of </a:t>
            </a:r>
            <a:r>
              <a:rPr lang="en-US" sz="2800" dirty="0" err="1">
                <a:latin typeface="Calibri" panose="020F0502020204030204" pitchFamily="34" charset="0"/>
                <a:cs typeface="Calibri" panose="020F0502020204030204" pitchFamily="34" charset="0"/>
              </a:rPr>
              <a:t>polari</a:t>
            </a:r>
            <a:r>
              <a:rPr lang="en-US" sz="2800" dirty="0">
                <a:latin typeface="Calibri" panose="020F0502020204030204" pitchFamily="34" charset="0"/>
                <a:cs typeface="Calibri" panose="020F0502020204030204" pitchFamily="34" charset="0"/>
              </a:rPr>
              <a:t>-metric radar values and you have to predict the hourly rain gauge total. (some </a:t>
            </a:r>
            <a:r>
              <a:rPr lang="en-US" sz="2800" dirty="0">
                <a:latin typeface="Calibri" panose="020F0502020204030204" pitchFamily="34" charset="0"/>
                <a:cs typeface="Calibri" panose="020F0502020204030204" pitchFamily="34" charset="0"/>
                <a:hlinkClick r:id="rId4"/>
              </a:rPr>
              <a:t>insights</a:t>
            </a:r>
            <a:r>
              <a:rPr lang="en-US" sz="2800" dirty="0">
                <a:latin typeface="Calibri" panose="020F0502020204030204" pitchFamily="34" charset="0"/>
                <a:cs typeface="Calibri" panose="020F0502020204030204" pitchFamily="34" charset="0"/>
              </a:rPr>
              <a:t> from the runner-up in the competition)</a:t>
            </a:r>
          </a:p>
          <a:p>
            <a:pPr>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2800" dirty="0">
                <a:latin typeface="Calibri" panose="020F0502020204030204" pitchFamily="34" charset="0"/>
                <a:cs typeface="Calibri" panose="020F0502020204030204" pitchFamily="34" charset="0"/>
              </a:rPr>
              <a:t>Do not copy from other kernels (They are visible to US as well </a:t>
            </a:r>
            <a:r>
              <a:rPr lang="en-US" sz="2800" dirty="0">
                <a:latin typeface="Calibri" panose="020F0502020204030204" pitchFamily="34" charset="0"/>
                <a:cs typeface="Calibri" panose="020F0502020204030204" pitchFamily="34" charset="0"/>
                <a:sym typeface="Wingdings" pitchFamily="2" charset="2"/>
              </a:rPr>
              <a:t> ).</a:t>
            </a:r>
          </a:p>
          <a:p>
            <a:pPr>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8201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4</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INTRODUCTION TO LSTM</a:t>
            </a:r>
          </a:p>
        </p:txBody>
      </p:sp>
      <p:sp>
        <p:nvSpPr>
          <p:cNvPr id="5" name="Inhaltsplatzhalter 2">
            <a:extLst>
              <a:ext uri="{FF2B5EF4-FFF2-40B4-BE49-F238E27FC236}">
                <a16:creationId xmlns:a16="http://schemas.microsoft.com/office/drawing/2014/main" id="{CE6356CF-8F21-044D-86D6-B1CEFE29C04E}"/>
              </a:ext>
            </a:extLst>
          </p:cNvPr>
          <p:cNvSpPr txBox="1">
            <a:spLocks/>
          </p:cNvSpPr>
          <p:nvPr/>
        </p:nvSpPr>
        <p:spPr>
          <a:xfrm>
            <a:off x="168497" y="1697811"/>
            <a:ext cx="11503550" cy="1132541"/>
          </a:xfrm>
          <a:prstGeom prst="rect">
            <a:avLst/>
          </a:prstGeom>
        </p:spPr>
        <p:txBody>
          <a:bodyPr vert="horz" lIns="121920" tIns="60960" rIns="121920" bIns="60960" rtlCol="0">
            <a:noAutofit/>
          </a:bodyPr>
          <a:lstStyle>
            <a:lvl1pPr marL="342900" indent="-342900" algn="l" defTabSz="914400" rtl="0" eaLnBrk="1" latinLnBrk="0" hangingPunct="1">
              <a:lnSpc>
                <a:spcPts val="2800"/>
              </a:lnSpc>
              <a:spcBef>
                <a:spcPts val="1200"/>
              </a:spcBef>
              <a:buClrTx/>
              <a:buFont typeface="Frutiger 45 light" panose="020B0500000000000000" pitchFamily="34" charset="0"/>
              <a:buChar char="&gt;"/>
              <a:defRPr sz="2000" kern="1200">
                <a:solidFill>
                  <a:schemeClr val="tx1"/>
                </a:solidFill>
                <a:latin typeface="Frutiger 45 light" pitchFamily="34" charset="0"/>
                <a:ea typeface="+mn-ea"/>
                <a:cs typeface="+mn-cs"/>
              </a:defRPr>
            </a:lvl1pPr>
            <a:lvl2pPr marL="742950" indent="-28575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gt;"/>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ts val="800"/>
              </a:spcBef>
              <a:buFont typeface="Arial" panose="020B0604020202020204" pitchFamily="34" charset="0"/>
              <a:buChar char="•"/>
              <a:defRPr/>
            </a:pPr>
            <a:r>
              <a:rPr lang="en-US" dirty="0"/>
              <a:t>Long-Short-Term Memory(LSTM) models are a type of Recurrent Neural Networks(RNNs) which has the ability to learn and remember over long sequences of input data through the use of </a:t>
            </a:r>
            <a:r>
              <a:rPr lang="en-US" b="1" dirty="0"/>
              <a:t>“gates” </a:t>
            </a:r>
            <a:r>
              <a:rPr lang="en-US" dirty="0"/>
              <a:t>which regulate the information flow of the network.</a:t>
            </a:r>
          </a:p>
          <a:p>
            <a:pPr marL="0" indent="0" algn="just">
              <a:lnSpc>
                <a:spcPct val="150000"/>
              </a:lnSpc>
              <a:spcBef>
                <a:spcPts val="800"/>
              </a:spcBef>
              <a:buNone/>
              <a:defRPr/>
            </a:pPr>
            <a:endParaRPr lang="en-US" sz="2200" dirty="0">
              <a:latin typeface="+mn-lt"/>
            </a:endParaRPr>
          </a:p>
          <a:p>
            <a:pPr algn="just">
              <a:lnSpc>
                <a:spcPct val="150000"/>
              </a:lnSpc>
              <a:spcBef>
                <a:spcPts val="800"/>
              </a:spcBef>
              <a:buFont typeface="Arial" panose="020B0604020202020204" pitchFamily="34" charset="0"/>
              <a:buChar char="•"/>
              <a:defRPr/>
            </a:pPr>
            <a:r>
              <a:rPr lang="en-US" dirty="0"/>
              <a:t>Long Short Term Memory networks – usually just called “LSTMs” – are a special kind of RNN, capable of learning long-term dependencies. They were introduced by </a:t>
            </a:r>
            <a:r>
              <a:rPr lang="en-US" dirty="0">
                <a:hlinkClick r:id="rId2"/>
              </a:rPr>
              <a:t>Hochreiter &amp; Schmidhuber (1997)</a:t>
            </a:r>
            <a:r>
              <a:rPr lang="en-US" dirty="0"/>
              <a:t>,</a:t>
            </a:r>
          </a:p>
          <a:p>
            <a:pPr marL="0" indent="0" algn="just">
              <a:lnSpc>
                <a:spcPct val="150000"/>
              </a:lnSpc>
              <a:spcBef>
                <a:spcPts val="800"/>
              </a:spcBef>
              <a:buNone/>
              <a:defRPr/>
            </a:pPr>
            <a:endParaRPr lang="en-US" sz="2200" dirty="0">
              <a:latin typeface="+mn-lt"/>
            </a:endParaRPr>
          </a:p>
        </p:txBody>
      </p:sp>
    </p:spTree>
    <p:extLst>
      <p:ext uri="{BB962C8B-B14F-4D97-AF65-F5344CB8AC3E}">
        <p14:creationId xmlns:p14="http://schemas.microsoft.com/office/powerpoint/2010/main" val="4110823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0364C61-7D9A-6C49-9BF2-2E68227CA16E}"/>
              </a:ext>
            </a:extLst>
          </p:cNvPr>
          <p:cNvSpPr>
            <a:spLocks noGrp="1"/>
          </p:cNvSpPr>
          <p:nvPr>
            <p:ph type="ftr" sz="quarter" idx="3"/>
          </p:nvPr>
        </p:nvSpPr>
        <p:spPr/>
        <p:txBody>
          <a:bodyPr/>
          <a:lstStyle/>
          <a:p>
            <a:r>
              <a:rPr lang="de-DE" kern="1000"/>
              <a:t>Seite </a:t>
            </a:r>
            <a:fld id="{B0EC0A60-F7A1-4071-A771-7EB6B88B79FF}" type="slidenum">
              <a:rPr lang="en-US" kern="1000" smtClean="0"/>
              <a:pPr/>
              <a:t>5</a:t>
            </a:fld>
            <a:endParaRPr lang="en-US" kern="1000" dirty="0"/>
          </a:p>
        </p:txBody>
      </p:sp>
      <p:sp>
        <p:nvSpPr>
          <p:cNvPr id="4" name="Title 3">
            <a:extLst>
              <a:ext uri="{FF2B5EF4-FFF2-40B4-BE49-F238E27FC236}">
                <a16:creationId xmlns:a16="http://schemas.microsoft.com/office/drawing/2014/main" id="{CB937CA1-6FDA-B94E-8DA5-D02E21ED4ECF}"/>
              </a:ext>
            </a:extLst>
          </p:cNvPr>
          <p:cNvSpPr>
            <a:spLocks noGrp="1"/>
          </p:cNvSpPr>
          <p:nvPr>
            <p:ph type="title"/>
          </p:nvPr>
        </p:nvSpPr>
        <p:spPr/>
        <p:txBody>
          <a:bodyPr/>
          <a:lstStyle/>
          <a:p>
            <a:r>
              <a:rPr lang="en-US" dirty="0"/>
              <a:t>INTRODUCTION TO LSTM</a:t>
            </a:r>
          </a:p>
        </p:txBody>
      </p:sp>
      <p:sp>
        <p:nvSpPr>
          <p:cNvPr id="7" name="Rectangle 6">
            <a:extLst>
              <a:ext uri="{FF2B5EF4-FFF2-40B4-BE49-F238E27FC236}">
                <a16:creationId xmlns:a16="http://schemas.microsoft.com/office/drawing/2014/main" id="{45887F9C-39AA-D24D-9447-73EC8920BD81}"/>
              </a:ext>
            </a:extLst>
          </p:cNvPr>
          <p:cNvSpPr/>
          <p:nvPr/>
        </p:nvSpPr>
        <p:spPr>
          <a:xfrm>
            <a:off x="416983" y="1430216"/>
            <a:ext cx="9746519" cy="3477875"/>
          </a:xfrm>
          <a:prstGeom prst="rect">
            <a:avLst/>
          </a:prstGeom>
        </p:spPr>
        <p:txBody>
          <a:bodyPr wrap="square">
            <a:spAutoFit/>
          </a:bodyPr>
          <a:lstStyle/>
          <a:p>
            <a:r>
              <a:rPr lang="en-US" sz="2200" b="0" i="0" dirty="0">
                <a:effectLst/>
                <a:latin typeface="medium-content-serif-font"/>
              </a:rPr>
              <a:t>LSTMs address the following limitations of RNNs.</a:t>
            </a:r>
          </a:p>
          <a:p>
            <a:endParaRPr lang="en-US" sz="2200" b="0" i="0" dirty="0">
              <a:effectLst/>
              <a:latin typeface="medium-content-serif-font"/>
            </a:endParaRPr>
          </a:p>
          <a:p>
            <a:pPr marL="285750" indent="-285750">
              <a:buFont typeface="Arial" panose="020B0604020202020204" pitchFamily="34" charset="0"/>
              <a:buChar char="•"/>
            </a:pPr>
            <a:r>
              <a:rPr lang="en-US" sz="2200" b="1" i="0" dirty="0">
                <a:effectLst/>
                <a:latin typeface="medium-content-serif-font"/>
              </a:rPr>
              <a:t>Short-term memory </a:t>
            </a:r>
            <a:r>
              <a:rPr lang="en-US" sz="2200" b="0" i="0" dirty="0">
                <a:effectLst/>
                <a:latin typeface="medium-content-serif-font"/>
              </a:rPr>
              <a:t>— Discarding information from earlier time steps when moving to later ones, which result in the loss of important information.</a:t>
            </a:r>
          </a:p>
          <a:p>
            <a:pPr marL="285750" indent="-285750">
              <a:buFont typeface="Arial" panose="020B0604020202020204" pitchFamily="34" charset="0"/>
              <a:buChar char="•"/>
            </a:pPr>
            <a:endParaRPr lang="en-US" sz="2200" b="0" i="0" dirty="0">
              <a:effectLst/>
              <a:latin typeface="medium-content-serif-font"/>
            </a:endParaRPr>
          </a:p>
          <a:p>
            <a:endParaRPr lang="en-US" sz="2200" b="1" i="0" dirty="0">
              <a:effectLst/>
              <a:latin typeface="medium-content-serif-font"/>
            </a:endParaRPr>
          </a:p>
          <a:p>
            <a:pPr marL="285750" indent="-285750">
              <a:buFont typeface="Arial" panose="020B0604020202020204" pitchFamily="34" charset="0"/>
              <a:buChar char="•"/>
            </a:pPr>
            <a:r>
              <a:rPr lang="en-US" sz="2200" b="1" i="0" dirty="0">
                <a:effectLst/>
                <a:latin typeface="medium-content-serif-font"/>
              </a:rPr>
              <a:t>Vanishing gradient </a:t>
            </a:r>
            <a:r>
              <a:rPr lang="en-US" sz="2200" b="0" i="0" dirty="0">
                <a:effectLst/>
                <a:latin typeface="medium-content-serif-font"/>
              </a:rPr>
              <a:t>— The gradient is the value used to update the weight used in a neural network. If a gradient value becomes extremely small, it doesn’t contribute too much to learning. </a:t>
            </a:r>
            <a:endParaRPr lang="en-US" sz="2200" b="1" i="0" dirty="0">
              <a:effectLst/>
              <a:latin typeface="medium-content-serif-font"/>
            </a:endParaRPr>
          </a:p>
          <a:p>
            <a:pPr marL="285750" indent="-285750">
              <a:buFont typeface="Arial" panose="020B0604020202020204" pitchFamily="34" charset="0"/>
              <a:buChar char="•"/>
            </a:pPr>
            <a:endParaRPr lang="en-US" sz="2200" b="1" i="0" dirty="0">
              <a:effectLst/>
              <a:latin typeface="medium-content-serif-font"/>
            </a:endParaRPr>
          </a:p>
        </p:txBody>
      </p:sp>
    </p:spTree>
    <p:extLst>
      <p:ext uri="{BB962C8B-B14F-4D97-AF65-F5344CB8AC3E}">
        <p14:creationId xmlns:p14="http://schemas.microsoft.com/office/powerpoint/2010/main" val="1894191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E2CCC-28E2-B145-8EE7-AFB75DF918F6}"/>
              </a:ext>
            </a:extLst>
          </p:cNvPr>
          <p:cNvSpPr>
            <a:spLocks noGrp="1"/>
          </p:cNvSpPr>
          <p:nvPr>
            <p:ph type="title"/>
          </p:nvPr>
        </p:nvSpPr>
        <p:spPr/>
        <p:txBody>
          <a:bodyPr/>
          <a:lstStyle/>
          <a:p>
            <a:r>
              <a:rPr lang="en-DE" dirty="0"/>
              <a:t>Standard RNN </a:t>
            </a:r>
          </a:p>
        </p:txBody>
      </p:sp>
      <p:pic>
        <p:nvPicPr>
          <p:cNvPr id="4" name="Picture 3">
            <a:extLst>
              <a:ext uri="{FF2B5EF4-FFF2-40B4-BE49-F238E27FC236}">
                <a16:creationId xmlns:a16="http://schemas.microsoft.com/office/drawing/2014/main" id="{C4192C41-CC97-DD4A-95AC-CE9DD63E9DD0}"/>
              </a:ext>
            </a:extLst>
          </p:cNvPr>
          <p:cNvPicPr>
            <a:picLocks noChangeAspect="1"/>
          </p:cNvPicPr>
          <p:nvPr/>
        </p:nvPicPr>
        <p:blipFill>
          <a:blip r:embed="rId3"/>
          <a:stretch>
            <a:fillRect/>
          </a:stretch>
        </p:blipFill>
        <p:spPr>
          <a:xfrm>
            <a:off x="1315233" y="2784858"/>
            <a:ext cx="8389591" cy="2989641"/>
          </a:xfrm>
          <a:prstGeom prst="rect">
            <a:avLst/>
          </a:prstGeom>
        </p:spPr>
      </p:pic>
      <p:sp>
        <p:nvSpPr>
          <p:cNvPr id="5" name="TextBox 4">
            <a:extLst>
              <a:ext uri="{FF2B5EF4-FFF2-40B4-BE49-F238E27FC236}">
                <a16:creationId xmlns:a16="http://schemas.microsoft.com/office/drawing/2014/main" id="{C09DA37A-46C4-9D48-8ABC-6BAD4A2A3B4F}"/>
              </a:ext>
            </a:extLst>
          </p:cNvPr>
          <p:cNvSpPr txBox="1"/>
          <p:nvPr/>
        </p:nvSpPr>
        <p:spPr>
          <a:xfrm>
            <a:off x="350728" y="1665961"/>
            <a:ext cx="9695145" cy="461665"/>
          </a:xfrm>
          <a:prstGeom prst="rect">
            <a:avLst/>
          </a:prstGeom>
          <a:noFill/>
        </p:spPr>
        <p:txBody>
          <a:bodyPr wrap="square" rtlCol="0">
            <a:spAutoFit/>
          </a:bodyPr>
          <a:lstStyle/>
          <a:p>
            <a:r>
              <a:rPr lang="en-DE" sz="2400" dirty="0"/>
              <a:t>In a standard RNN, repeating modules contain a </a:t>
            </a:r>
            <a:r>
              <a:rPr lang="en-DE" sz="2400" b="1" dirty="0"/>
              <a:t>simple computation node</a:t>
            </a:r>
            <a:r>
              <a:rPr lang="en-DE" sz="2400" dirty="0"/>
              <a:t>.</a:t>
            </a:r>
          </a:p>
        </p:txBody>
      </p:sp>
    </p:spTree>
    <p:extLst>
      <p:ext uri="{BB962C8B-B14F-4D97-AF65-F5344CB8AC3E}">
        <p14:creationId xmlns:p14="http://schemas.microsoft.com/office/powerpoint/2010/main" val="4041167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E2CCC-28E2-B145-8EE7-AFB75DF918F6}"/>
              </a:ext>
            </a:extLst>
          </p:cNvPr>
          <p:cNvSpPr>
            <a:spLocks noGrp="1"/>
          </p:cNvSpPr>
          <p:nvPr>
            <p:ph type="title"/>
          </p:nvPr>
        </p:nvSpPr>
        <p:spPr/>
        <p:txBody>
          <a:bodyPr/>
          <a:lstStyle/>
          <a:p>
            <a:r>
              <a:rPr lang="en-DE" dirty="0"/>
              <a:t>Standard RNN </a:t>
            </a:r>
          </a:p>
        </p:txBody>
      </p:sp>
      <p:sp>
        <p:nvSpPr>
          <p:cNvPr id="5" name="TextBox 4">
            <a:extLst>
              <a:ext uri="{FF2B5EF4-FFF2-40B4-BE49-F238E27FC236}">
                <a16:creationId xmlns:a16="http://schemas.microsoft.com/office/drawing/2014/main" id="{C09DA37A-46C4-9D48-8ABC-6BAD4A2A3B4F}"/>
              </a:ext>
            </a:extLst>
          </p:cNvPr>
          <p:cNvSpPr txBox="1"/>
          <p:nvPr/>
        </p:nvSpPr>
        <p:spPr>
          <a:xfrm>
            <a:off x="350728" y="1665961"/>
            <a:ext cx="9695145" cy="830997"/>
          </a:xfrm>
          <a:prstGeom prst="rect">
            <a:avLst/>
          </a:prstGeom>
          <a:noFill/>
        </p:spPr>
        <p:txBody>
          <a:bodyPr wrap="square" rtlCol="0">
            <a:spAutoFit/>
          </a:bodyPr>
          <a:lstStyle/>
          <a:p>
            <a:pPr marL="457200" indent="-457200">
              <a:buAutoNum type="arabicPeriod"/>
            </a:pPr>
            <a:r>
              <a:rPr lang="en-DE" sz="2400" dirty="0"/>
              <a:t>Convert data to machine readable vectors. </a:t>
            </a:r>
          </a:p>
          <a:p>
            <a:pPr marL="457200" indent="-457200">
              <a:buAutoNum type="arabicPeriod"/>
            </a:pPr>
            <a:r>
              <a:rPr lang="en-DE" sz="2400" dirty="0"/>
              <a:t>Process vectors one-by-one.</a:t>
            </a:r>
          </a:p>
        </p:txBody>
      </p:sp>
      <p:pic>
        <p:nvPicPr>
          <p:cNvPr id="6" name="Picture 5">
            <a:extLst>
              <a:ext uri="{FF2B5EF4-FFF2-40B4-BE49-F238E27FC236}">
                <a16:creationId xmlns:a16="http://schemas.microsoft.com/office/drawing/2014/main" id="{AF97F2FA-D323-4644-99EB-128C9676BBB1}"/>
              </a:ext>
            </a:extLst>
          </p:cNvPr>
          <p:cNvPicPr>
            <a:picLocks noChangeAspect="1"/>
          </p:cNvPicPr>
          <p:nvPr/>
        </p:nvPicPr>
        <p:blipFill>
          <a:blip r:embed="rId3"/>
          <a:stretch>
            <a:fillRect/>
          </a:stretch>
        </p:blipFill>
        <p:spPr>
          <a:xfrm>
            <a:off x="523793" y="2496958"/>
            <a:ext cx="10645897" cy="2801552"/>
          </a:xfrm>
          <a:prstGeom prst="rect">
            <a:avLst/>
          </a:prstGeom>
        </p:spPr>
      </p:pic>
    </p:spTree>
    <p:extLst>
      <p:ext uri="{BB962C8B-B14F-4D97-AF65-F5344CB8AC3E}">
        <p14:creationId xmlns:p14="http://schemas.microsoft.com/office/powerpoint/2010/main" val="4096273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E2CCC-28E2-B145-8EE7-AFB75DF918F6}"/>
              </a:ext>
            </a:extLst>
          </p:cNvPr>
          <p:cNvSpPr>
            <a:spLocks noGrp="1"/>
          </p:cNvSpPr>
          <p:nvPr>
            <p:ph type="title"/>
          </p:nvPr>
        </p:nvSpPr>
        <p:spPr/>
        <p:txBody>
          <a:bodyPr/>
          <a:lstStyle/>
          <a:p>
            <a:r>
              <a:rPr lang="en-DE" dirty="0"/>
              <a:t>Standard RNN </a:t>
            </a:r>
          </a:p>
        </p:txBody>
      </p:sp>
      <p:sp>
        <p:nvSpPr>
          <p:cNvPr id="5" name="TextBox 4">
            <a:extLst>
              <a:ext uri="{FF2B5EF4-FFF2-40B4-BE49-F238E27FC236}">
                <a16:creationId xmlns:a16="http://schemas.microsoft.com/office/drawing/2014/main" id="{C09DA37A-46C4-9D48-8ABC-6BAD4A2A3B4F}"/>
              </a:ext>
            </a:extLst>
          </p:cNvPr>
          <p:cNvSpPr txBox="1"/>
          <p:nvPr/>
        </p:nvSpPr>
        <p:spPr>
          <a:xfrm>
            <a:off x="350728" y="1665961"/>
            <a:ext cx="9695145" cy="461665"/>
          </a:xfrm>
          <a:prstGeom prst="rect">
            <a:avLst/>
          </a:prstGeom>
          <a:noFill/>
        </p:spPr>
        <p:txBody>
          <a:bodyPr wrap="square" rtlCol="0">
            <a:spAutoFit/>
          </a:bodyPr>
          <a:lstStyle/>
          <a:p>
            <a:pPr marL="457200" indent="-457200">
              <a:buAutoNum type="arabicPeriod"/>
            </a:pPr>
            <a:r>
              <a:rPr lang="en-DE" sz="2400" dirty="0"/>
              <a:t>Passes previous hidden state to next step of sequence. </a:t>
            </a:r>
          </a:p>
        </p:txBody>
      </p:sp>
      <p:pic>
        <p:nvPicPr>
          <p:cNvPr id="4" name="Picture 3">
            <a:extLst>
              <a:ext uri="{FF2B5EF4-FFF2-40B4-BE49-F238E27FC236}">
                <a16:creationId xmlns:a16="http://schemas.microsoft.com/office/drawing/2014/main" id="{C8F645E9-A327-9C41-90CA-7327DE9BAA6F}"/>
              </a:ext>
            </a:extLst>
          </p:cNvPr>
          <p:cNvPicPr>
            <a:picLocks noChangeAspect="1"/>
          </p:cNvPicPr>
          <p:nvPr/>
        </p:nvPicPr>
        <p:blipFill>
          <a:blip r:embed="rId3"/>
          <a:stretch>
            <a:fillRect/>
          </a:stretch>
        </p:blipFill>
        <p:spPr>
          <a:xfrm>
            <a:off x="1063059" y="2976585"/>
            <a:ext cx="9245861" cy="2433121"/>
          </a:xfrm>
          <a:prstGeom prst="rect">
            <a:avLst/>
          </a:prstGeom>
        </p:spPr>
      </p:pic>
    </p:spTree>
    <p:extLst>
      <p:ext uri="{BB962C8B-B14F-4D97-AF65-F5344CB8AC3E}">
        <p14:creationId xmlns:p14="http://schemas.microsoft.com/office/powerpoint/2010/main" val="1924950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DF75AE-CD52-CE45-B676-C030A25852C3}"/>
              </a:ext>
            </a:extLst>
          </p:cNvPr>
          <p:cNvSpPr>
            <a:spLocks noGrp="1"/>
          </p:cNvSpPr>
          <p:nvPr>
            <p:ph type="title"/>
          </p:nvPr>
        </p:nvSpPr>
        <p:spPr/>
        <p:txBody>
          <a:bodyPr/>
          <a:lstStyle/>
          <a:p>
            <a:r>
              <a:rPr lang="en-DE" dirty="0"/>
              <a:t>RNN VS LSTM</a:t>
            </a:r>
          </a:p>
        </p:txBody>
      </p:sp>
      <p:sp>
        <p:nvSpPr>
          <p:cNvPr id="6" name="Rectangular Callout 5">
            <a:extLst>
              <a:ext uri="{FF2B5EF4-FFF2-40B4-BE49-F238E27FC236}">
                <a16:creationId xmlns:a16="http://schemas.microsoft.com/office/drawing/2014/main" id="{17AF95AD-8789-B14B-9299-CDFCEAE38B18}"/>
              </a:ext>
            </a:extLst>
          </p:cNvPr>
          <p:cNvSpPr/>
          <p:nvPr/>
        </p:nvSpPr>
        <p:spPr>
          <a:xfrm>
            <a:off x="8478354" y="1390468"/>
            <a:ext cx="1655202" cy="822879"/>
          </a:xfrm>
          <a:prstGeom prst="wedgeRectCallout">
            <a:avLst>
              <a:gd name="adj1" fmla="val -66239"/>
              <a:gd name="adj2" fmla="val 86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RNN</a:t>
            </a:r>
          </a:p>
        </p:txBody>
      </p:sp>
      <p:sp>
        <p:nvSpPr>
          <p:cNvPr id="8" name="Rectangular Callout 7">
            <a:extLst>
              <a:ext uri="{FF2B5EF4-FFF2-40B4-BE49-F238E27FC236}">
                <a16:creationId xmlns:a16="http://schemas.microsoft.com/office/drawing/2014/main" id="{03874905-C8BD-7C4F-9CC1-F1C128FC72B9}"/>
              </a:ext>
            </a:extLst>
          </p:cNvPr>
          <p:cNvSpPr/>
          <p:nvPr/>
        </p:nvSpPr>
        <p:spPr>
          <a:xfrm>
            <a:off x="2943616" y="3883070"/>
            <a:ext cx="914400" cy="612648"/>
          </a:xfrm>
          <a:prstGeom prst="wedgeRectCallout">
            <a:avLst>
              <a:gd name="adj1" fmla="val 181907"/>
              <a:gd name="adj2" fmla="val 563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LSTM</a:t>
            </a:r>
          </a:p>
        </p:txBody>
      </p:sp>
      <p:pic>
        <p:nvPicPr>
          <p:cNvPr id="11" name="Picture 10">
            <a:extLst>
              <a:ext uri="{FF2B5EF4-FFF2-40B4-BE49-F238E27FC236}">
                <a16:creationId xmlns:a16="http://schemas.microsoft.com/office/drawing/2014/main" id="{D9257424-A78F-E34D-A1CC-5A1C89D2FF8C}"/>
              </a:ext>
            </a:extLst>
          </p:cNvPr>
          <p:cNvPicPr>
            <a:picLocks noChangeAspect="1"/>
          </p:cNvPicPr>
          <p:nvPr/>
        </p:nvPicPr>
        <p:blipFill>
          <a:blip r:embed="rId2"/>
          <a:stretch>
            <a:fillRect/>
          </a:stretch>
        </p:blipFill>
        <p:spPr>
          <a:xfrm>
            <a:off x="5110619" y="3429000"/>
            <a:ext cx="5181098" cy="2845468"/>
          </a:xfrm>
          <a:prstGeom prst="rect">
            <a:avLst/>
          </a:prstGeom>
        </p:spPr>
      </p:pic>
      <p:pic>
        <p:nvPicPr>
          <p:cNvPr id="13" name="Picture 12">
            <a:extLst>
              <a:ext uri="{FF2B5EF4-FFF2-40B4-BE49-F238E27FC236}">
                <a16:creationId xmlns:a16="http://schemas.microsoft.com/office/drawing/2014/main" id="{FDE89F44-DDD7-FE46-8F7C-A93148C0E205}"/>
              </a:ext>
            </a:extLst>
          </p:cNvPr>
          <p:cNvPicPr>
            <a:picLocks noChangeAspect="1"/>
          </p:cNvPicPr>
          <p:nvPr/>
        </p:nvPicPr>
        <p:blipFill>
          <a:blip r:embed="rId3"/>
          <a:stretch>
            <a:fillRect/>
          </a:stretch>
        </p:blipFill>
        <p:spPr>
          <a:xfrm>
            <a:off x="798039" y="1369820"/>
            <a:ext cx="7267515" cy="2329762"/>
          </a:xfrm>
          <a:prstGeom prst="rect">
            <a:avLst/>
          </a:prstGeom>
        </p:spPr>
      </p:pic>
    </p:spTree>
    <p:extLst>
      <p:ext uri="{BB962C8B-B14F-4D97-AF65-F5344CB8AC3E}">
        <p14:creationId xmlns:p14="http://schemas.microsoft.com/office/powerpoint/2010/main" val="2359306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7878</TotalTime>
  <Words>1428</Words>
  <Application>Microsoft Macintosh PowerPoint</Application>
  <PresentationFormat>Widescreen</PresentationFormat>
  <Paragraphs>206</Paragraphs>
  <Slides>32</Slides>
  <Notes>26</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Frutiger 45 Light</vt:lpstr>
      <vt:lpstr>Frutiger 45 Light</vt:lpstr>
      <vt:lpstr>Frutiger LT Std 45 Light</vt:lpstr>
      <vt:lpstr>medium-content-serif-font</vt:lpstr>
      <vt:lpstr>Office Theme</vt:lpstr>
      <vt:lpstr>Long short term Memory (LSTM)</vt:lpstr>
      <vt:lpstr>The Problem, Short-term Memory </vt:lpstr>
      <vt:lpstr>The problem of Vanishing gradient</vt:lpstr>
      <vt:lpstr>INTRODUCTION TO LSTM</vt:lpstr>
      <vt:lpstr>INTRODUCTION TO LSTM</vt:lpstr>
      <vt:lpstr>Standard RNN </vt:lpstr>
      <vt:lpstr>Standard RNN </vt:lpstr>
      <vt:lpstr>Standard RNN </vt:lpstr>
      <vt:lpstr>RNN VS LSTM</vt:lpstr>
      <vt:lpstr>LSTM - Overview</vt:lpstr>
      <vt:lpstr>LONG short Term memory (LSTM)</vt:lpstr>
      <vt:lpstr>LONG short Term memory (LSTM)</vt:lpstr>
      <vt:lpstr>LSTM FORGET</vt:lpstr>
      <vt:lpstr>PowerPoint Presentation</vt:lpstr>
      <vt:lpstr>LSTM STORE/Cell State</vt:lpstr>
      <vt:lpstr>LSTM Output</vt:lpstr>
      <vt:lpstr>Long short term memory</vt:lpstr>
      <vt:lpstr>LSTM CELL in a function</vt:lpstr>
      <vt:lpstr>LSTM – Key concepts</vt:lpstr>
      <vt:lpstr>LSTM Hyperparameters tuning tips</vt:lpstr>
      <vt:lpstr>RNN and LSTM Applications</vt:lpstr>
      <vt:lpstr>RNN and LSTM Applications</vt:lpstr>
      <vt:lpstr>RNN and LSTM Applications</vt:lpstr>
      <vt:lpstr>RNN and LSTM Applications</vt:lpstr>
      <vt:lpstr>RNN and LSTM Applications</vt:lpstr>
      <vt:lpstr>Gated Recurrent units (GRU)</vt:lpstr>
      <vt:lpstr>LSTM VS GRU</vt:lpstr>
      <vt:lpstr>GRU Architechture</vt:lpstr>
      <vt:lpstr>GRU Summary</vt:lpstr>
      <vt:lpstr>GRU LIMITATIONS</vt:lpstr>
      <vt:lpstr>Home work assignments – 1 </vt:lpstr>
      <vt:lpstr>Home work assignments –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 short term Memory (LSTM)</dc:title>
  <dc:creator>Patil, Ajinkya</dc:creator>
  <cp:lastModifiedBy>Patil, Ajinkya</cp:lastModifiedBy>
  <cp:revision>202</cp:revision>
  <dcterms:created xsi:type="dcterms:W3CDTF">2020-04-23T15:40:27Z</dcterms:created>
  <dcterms:modified xsi:type="dcterms:W3CDTF">2020-12-09T14:39:05Z</dcterms:modified>
</cp:coreProperties>
</file>